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80" r:id="rId3"/>
    <p:sldMasterId id="2147483840" r:id="rId4"/>
    <p:sldMasterId id="2147483852" r:id="rId5"/>
    <p:sldMasterId id="2147483864" r:id="rId6"/>
    <p:sldMasterId id="2147483876" r:id="rId7"/>
  </p:sldMasterIdLst>
  <p:notesMasterIdLst>
    <p:notesMasterId r:id="rId27"/>
  </p:notesMasterIdLst>
  <p:sldIdLst>
    <p:sldId id="256" r:id="rId8"/>
    <p:sldId id="282" r:id="rId9"/>
    <p:sldId id="273" r:id="rId10"/>
    <p:sldId id="283" r:id="rId11"/>
    <p:sldId id="284" r:id="rId12"/>
    <p:sldId id="257" r:id="rId13"/>
    <p:sldId id="258" r:id="rId14"/>
    <p:sldId id="298" r:id="rId15"/>
    <p:sldId id="296" r:id="rId16"/>
    <p:sldId id="286" r:id="rId17"/>
    <p:sldId id="297" r:id="rId18"/>
    <p:sldId id="287" r:id="rId19"/>
    <p:sldId id="295" r:id="rId20"/>
    <p:sldId id="288" r:id="rId21"/>
    <p:sldId id="289" r:id="rId22"/>
    <p:sldId id="290" r:id="rId23"/>
    <p:sldId id="291" r:id="rId24"/>
    <p:sldId id="292" r:id="rId25"/>
    <p:sldId id="293"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580000"/>
    <a:srgbClr val="CC0000"/>
    <a:srgbClr val="0735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5" autoAdjust="0"/>
    <p:restoredTop sz="94660"/>
  </p:normalViewPr>
  <p:slideViewPr>
    <p:cSldViewPr>
      <p:cViewPr>
        <p:scale>
          <a:sx n="48" d="100"/>
          <a:sy n="48" d="100"/>
        </p:scale>
        <p:origin x="-306" y="-4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919070-5036-42D5-AF86-C1DC124883FC}" type="datetimeFigureOut">
              <a:rPr lang="ru-RU" smtClean="0"/>
              <a:t>24.01.2023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BDC9BD-DB58-475B-874E-CAE05701AE2D}" type="slidenum">
              <a:rPr lang="ru-RU" smtClean="0"/>
              <a:t>‹#›</a:t>
            </a:fld>
            <a:endParaRPr lang="ru-RU"/>
          </a:p>
        </p:txBody>
      </p:sp>
    </p:spTree>
    <p:extLst>
      <p:ext uri="{BB962C8B-B14F-4D97-AF65-F5344CB8AC3E}">
        <p14:creationId xmlns:p14="http://schemas.microsoft.com/office/powerpoint/2010/main" val="2954649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6BDC9BD-DB58-475B-874E-CAE05701AE2D}" type="slidenum">
              <a:rPr lang="ru-RU" smtClean="0"/>
              <a:t>7</a:t>
            </a:fld>
            <a:endParaRPr lang="ru-RU"/>
          </a:p>
        </p:txBody>
      </p:sp>
    </p:spTree>
    <p:extLst>
      <p:ext uri="{BB962C8B-B14F-4D97-AF65-F5344CB8AC3E}">
        <p14:creationId xmlns:p14="http://schemas.microsoft.com/office/powerpoint/2010/main" val="752731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6BDC9BD-DB58-475B-874E-CAE05701AE2D}" type="slidenum">
              <a:rPr lang="ru-RU" smtClean="0">
                <a:solidFill>
                  <a:prstClr val="black"/>
                </a:solidFill>
              </a:rPr>
              <a:pPr/>
              <a:t>16</a:t>
            </a:fld>
            <a:endParaRPr lang="ru-RU">
              <a:solidFill>
                <a:prstClr val="black"/>
              </a:solidFill>
            </a:endParaRPr>
          </a:p>
        </p:txBody>
      </p:sp>
    </p:spTree>
    <p:extLst>
      <p:ext uri="{BB962C8B-B14F-4D97-AF65-F5344CB8AC3E}">
        <p14:creationId xmlns:p14="http://schemas.microsoft.com/office/powerpoint/2010/main" val="752731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6BDC9BD-DB58-475B-874E-CAE05701AE2D}" type="slidenum">
              <a:rPr lang="ru-RU" smtClean="0">
                <a:solidFill>
                  <a:prstClr val="black"/>
                </a:solidFill>
              </a:rPr>
              <a:pPr/>
              <a:t>17</a:t>
            </a:fld>
            <a:endParaRPr lang="ru-RU">
              <a:solidFill>
                <a:prstClr val="black"/>
              </a:solidFill>
            </a:endParaRPr>
          </a:p>
        </p:txBody>
      </p:sp>
    </p:spTree>
    <p:extLst>
      <p:ext uri="{BB962C8B-B14F-4D97-AF65-F5344CB8AC3E}">
        <p14:creationId xmlns:p14="http://schemas.microsoft.com/office/powerpoint/2010/main" val="752731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6BDC9BD-DB58-475B-874E-CAE05701AE2D}" type="slidenum">
              <a:rPr lang="ru-RU" smtClean="0">
                <a:solidFill>
                  <a:prstClr val="black"/>
                </a:solidFill>
              </a:rPr>
              <a:pPr/>
              <a:t>18</a:t>
            </a:fld>
            <a:endParaRPr lang="ru-RU">
              <a:solidFill>
                <a:prstClr val="black"/>
              </a:solidFill>
            </a:endParaRPr>
          </a:p>
        </p:txBody>
      </p:sp>
    </p:spTree>
    <p:extLst>
      <p:ext uri="{BB962C8B-B14F-4D97-AF65-F5344CB8AC3E}">
        <p14:creationId xmlns:p14="http://schemas.microsoft.com/office/powerpoint/2010/main" val="752731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6BDC9BD-DB58-475B-874E-CAE05701AE2D}" type="slidenum">
              <a:rPr lang="ru-RU" smtClean="0">
                <a:solidFill>
                  <a:prstClr val="black"/>
                </a:solidFill>
              </a:rPr>
              <a:pPr/>
              <a:t>19</a:t>
            </a:fld>
            <a:endParaRPr lang="ru-RU">
              <a:solidFill>
                <a:prstClr val="black"/>
              </a:solidFill>
            </a:endParaRPr>
          </a:p>
        </p:txBody>
      </p:sp>
    </p:spTree>
    <p:extLst>
      <p:ext uri="{BB962C8B-B14F-4D97-AF65-F5344CB8AC3E}">
        <p14:creationId xmlns:p14="http://schemas.microsoft.com/office/powerpoint/2010/main" val="752731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6BDC9BD-DB58-475B-874E-CAE05701AE2D}" type="slidenum">
              <a:rPr lang="ru-RU" smtClean="0">
                <a:solidFill>
                  <a:prstClr val="black"/>
                </a:solidFill>
              </a:rPr>
              <a:pPr/>
              <a:t>8</a:t>
            </a:fld>
            <a:endParaRPr lang="ru-RU">
              <a:solidFill>
                <a:prstClr val="black"/>
              </a:solidFill>
            </a:endParaRPr>
          </a:p>
        </p:txBody>
      </p:sp>
    </p:spTree>
    <p:extLst>
      <p:ext uri="{BB962C8B-B14F-4D97-AF65-F5344CB8AC3E}">
        <p14:creationId xmlns:p14="http://schemas.microsoft.com/office/powerpoint/2010/main" val="752731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6BDC9BD-DB58-475B-874E-CAE05701AE2D}" type="slidenum">
              <a:rPr lang="ru-RU" smtClean="0">
                <a:solidFill>
                  <a:prstClr val="black"/>
                </a:solidFill>
              </a:rPr>
              <a:pPr/>
              <a:t>9</a:t>
            </a:fld>
            <a:endParaRPr lang="ru-RU">
              <a:solidFill>
                <a:prstClr val="black"/>
              </a:solidFill>
            </a:endParaRPr>
          </a:p>
        </p:txBody>
      </p:sp>
    </p:spTree>
    <p:extLst>
      <p:ext uri="{BB962C8B-B14F-4D97-AF65-F5344CB8AC3E}">
        <p14:creationId xmlns:p14="http://schemas.microsoft.com/office/powerpoint/2010/main" val="752731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6BDC9BD-DB58-475B-874E-CAE05701AE2D}" type="slidenum">
              <a:rPr lang="ru-RU" smtClean="0">
                <a:solidFill>
                  <a:prstClr val="black"/>
                </a:solidFill>
              </a:rPr>
              <a:pPr/>
              <a:t>10</a:t>
            </a:fld>
            <a:endParaRPr lang="ru-RU">
              <a:solidFill>
                <a:prstClr val="black"/>
              </a:solidFill>
            </a:endParaRPr>
          </a:p>
        </p:txBody>
      </p:sp>
    </p:spTree>
    <p:extLst>
      <p:ext uri="{BB962C8B-B14F-4D97-AF65-F5344CB8AC3E}">
        <p14:creationId xmlns:p14="http://schemas.microsoft.com/office/powerpoint/2010/main" val="752731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6BDC9BD-DB58-475B-874E-CAE05701AE2D}" type="slidenum">
              <a:rPr lang="ru-RU" smtClean="0">
                <a:solidFill>
                  <a:prstClr val="black"/>
                </a:solidFill>
              </a:rPr>
              <a:pPr/>
              <a:t>11</a:t>
            </a:fld>
            <a:endParaRPr lang="ru-RU">
              <a:solidFill>
                <a:prstClr val="black"/>
              </a:solidFill>
            </a:endParaRPr>
          </a:p>
        </p:txBody>
      </p:sp>
    </p:spTree>
    <p:extLst>
      <p:ext uri="{BB962C8B-B14F-4D97-AF65-F5344CB8AC3E}">
        <p14:creationId xmlns:p14="http://schemas.microsoft.com/office/powerpoint/2010/main" val="752731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6BDC9BD-DB58-475B-874E-CAE05701AE2D}" type="slidenum">
              <a:rPr lang="ru-RU" smtClean="0">
                <a:solidFill>
                  <a:prstClr val="black"/>
                </a:solidFill>
              </a:rPr>
              <a:pPr/>
              <a:t>12</a:t>
            </a:fld>
            <a:endParaRPr lang="ru-RU">
              <a:solidFill>
                <a:prstClr val="black"/>
              </a:solidFill>
            </a:endParaRPr>
          </a:p>
        </p:txBody>
      </p:sp>
    </p:spTree>
    <p:extLst>
      <p:ext uri="{BB962C8B-B14F-4D97-AF65-F5344CB8AC3E}">
        <p14:creationId xmlns:p14="http://schemas.microsoft.com/office/powerpoint/2010/main" val="752731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6BDC9BD-DB58-475B-874E-CAE05701AE2D}" type="slidenum">
              <a:rPr lang="ru-RU" smtClean="0">
                <a:solidFill>
                  <a:prstClr val="black"/>
                </a:solidFill>
              </a:rPr>
              <a:pPr/>
              <a:t>13</a:t>
            </a:fld>
            <a:endParaRPr lang="ru-RU">
              <a:solidFill>
                <a:prstClr val="black"/>
              </a:solidFill>
            </a:endParaRPr>
          </a:p>
        </p:txBody>
      </p:sp>
    </p:spTree>
    <p:extLst>
      <p:ext uri="{BB962C8B-B14F-4D97-AF65-F5344CB8AC3E}">
        <p14:creationId xmlns:p14="http://schemas.microsoft.com/office/powerpoint/2010/main" val="752731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6BDC9BD-DB58-475B-874E-CAE05701AE2D}" type="slidenum">
              <a:rPr lang="ru-RU" smtClean="0">
                <a:solidFill>
                  <a:prstClr val="black"/>
                </a:solidFill>
              </a:rPr>
              <a:pPr/>
              <a:t>14</a:t>
            </a:fld>
            <a:endParaRPr lang="ru-RU">
              <a:solidFill>
                <a:prstClr val="black"/>
              </a:solidFill>
            </a:endParaRPr>
          </a:p>
        </p:txBody>
      </p:sp>
    </p:spTree>
    <p:extLst>
      <p:ext uri="{BB962C8B-B14F-4D97-AF65-F5344CB8AC3E}">
        <p14:creationId xmlns:p14="http://schemas.microsoft.com/office/powerpoint/2010/main" val="752731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6BDC9BD-DB58-475B-874E-CAE05701AE2D}" type="slidenum">
              <a:rPr lang="ru-RU" smtClean="0">
                <a:solidFill>
                  <a:prstClr val="black"/>
                </a:solidFill>
              </a:rPr>
              <a:pPr/>
              <a:t>15</a:t>
            </a:fld>
            <a:endParaRPr lang="ru-RU">
              <a:solidFill>
                <a:prstClr val="black"/>
              </a:solidFill>
            </a:endParaRPr>
          </a:p>
        </p:txBody>
      </p:sp>
    </p:spTree>
    <p:extLst>
      <p:ext uri="{BB962C8B-B14F-4D97-AF65-F5344CB8AC3E}">
        <p14:creationId xmlns:p14="http://schemas.microsoft.com/office/powerpoint/2010/main" val="752731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A274DAF-CD21-4530-BDB1-3322620CC28A}" type="datetime1">
              <a:rPr lang="ru-RU" smtClean="0"/>
              <a:t>24.01.2023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8223B56-1D02-4088-AFBE-EEB4C23B86D0}" type="datetime1">
              <a:rPr lang="ru-RU" smtClean="0"/>
              <a:t>24.01.2023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FE8CECE-0756-477F-AE04-10E623A7AED2}" type="datetime1">
              <a:rPr lang="ru-RU" smtClean="0"/>
              <a:t>24.01.2023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900A98C-9692-43F9-BA8E-5EF90408A046}" type="datetime1">
              <a:rPr lang="ru-RU" smtClean="0">
                <a:solidFill>
                  <a:prstClr val="black">
                    <a:tint val="75000"/>
                  </a:prstClr>
                </a:solidFill>
              </a:rPr>
              <a:t>24.01.2023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34348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89870AB-8122-4C15-ACB2-918DB0E53C68}" type="datetime1">
              <a:rPr lang="ru-RU" smtClean="0">
                <a:solidFill>
                  <a:prstClr val="black">
                    <a:tint val="75000"/>
                  </a:prstClr>
                </a:solidFill>
              </a:rPr>
              <a:t>24.01.2023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32049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5E2D847-ED38-4D8D-A127-9EB4ED9D8BFB}" type="datetime1">
              <a:rPr lang="ru-RU" smtClean="0">
                <a:solidFill>
                  <a:prstClr val="black">
                    <a:tint val="75000"/>
                  </a:prstClr>
                </a:solidFill>
              </a:rPr>
              <a:t>24.01.2023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55008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87A8F41-73CB-40FF-9A34-22022A1DEE8F}" type="datetime1">
              <a:rPr lang="ru-RU" smtClean="0">
                <a:solidFill>
                  <a:prstClr val="black">
                    <a:tint val="75000"/>
                  </a:prstClr>
                </a:solidFill>
              </a:rPr>
              <a:t>24.01.2023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0392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27C1FF0-5345-43A0-8619-70942D230922}" type="datetime1">
              <a:rPr lang="ru-RU" smtClean="0">
                <a:solidFill>
                  <a:prstClr val="black">
                    <a:tint val="75000"/>
                  </a:prstClr>
                </a:solidFill>
              </a:rPr>
              <a:t>24.01.2023</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13930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6E60B6F-707C-4C32-95FA-F69BFE7B9D39}" type="datetime1">
              <a:rPr lang="ru-RU" smtClean="0">
                <a:solidFill>
                  <a:prstClr val="black">
                    <a:tint val="75000"/>
                  </a:prstClr>
                </a:solidFill>
              </a:rPr>
              <a:t>24.01.2023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45886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84571C2-7EF0-4FBE-BCB2-0CB0A4B0EECE}" type="datetime1">
              <a:rPr lang="ru-RU" smtClean="0">
                <a:solidFill>
                  <a:prstClr val="black">
                    <a:tint val="75000"/>
                  </a:prstClr>
                </a:solidFill>
              </a:rPr>
              <a:t>24.01.2023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98475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92552FE-67D3-419B-825F-E14786ECAF7C}" type="datetime1">
              <a:rPr lang="ru-RU" smtClean="0">
                <a:solidFill>
                  <a:prstClr val="black">
                    <a:tint val="75000"/>
                  </a:prstClr>
                </a:solidFill>
              </a:rPr>
              <a:t>24.01.2023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63358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29CF05-4DC7-4119-8655-45C4294863D6}" type="datetime1">
              <a:rPr lang="ru-RU" smtClean="0"/>
              <a:t>24.01.2023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71B0481-FFF9-468B-A502-28E29B0CC72F}" type="datetime1">
              <a:rPr lang="ru-RU" smtClean="0">
                <a:solidFill>
                  <a:prstClr val="black">
                    <a:tint val="75000"/>
                  </a:prstClr>
                </a:solidFill>
              </a:rPr>
              <a:t>24.01.2023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376870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7BB4F1E-E2BF-412D-966A-06331513D5CC}" type="datetime1">
              <a:rPr lang="ru-RU" smtClean="0">
                <a:solidFill>
                  <a:prstClr val="black">
                    <a:tint val="75000"/>
                  </a:prstClr>
                </a:solidFill>
              </a:rPr>
              <a:t>24.01.2023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338760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D3F27C1-6C5D-475A-9072-8B4DCA2D3362}" type="datetime1">
              <a:rPr lang="ru-RU" smtClean="0">
                <a:solidFill>
                  <a:prstClr val="black">
                    <a:tint val="75000"/>
                  </a:prstClr>
                </a:solidFill>
              </a:rPr>
              <a:t>24.01.2023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754756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4ABA4FA-1C60-4BF4-9756-B8A8BA8902D8}" type="datetime1">
              <a:rPr lang="ru-RU" smtClean="0">
                <a:solidFill>
                  <a:prstClr val="black">
                    <a:tint val="75000"/>
                  </a:prstClr>
                </a:solidFill>
              </a:rPr>
              <a:t>24.01.2023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32376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240E471-B59C-4909-9D03-A06AA2BAC1C4}" type="datetime1">
              <a:rPr lang="ru-RU" smtClean="0">
                <a:solidFill>
                  <a:prstClr val="black">
                    <a:tint val="75000"/>
                  </a:prstClr>
                </a:solidFill>
              </a:rPr>
              <a:t>24.01.2023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630376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5A3CD9A-0AD9-4EDE-A004-7F92867B0242}" type="datetime1">
              <a:rPr lang="ru-RU" smtClean="0">
                <a:solidFill>
                  <a:prstClr val="black">
                    <a:tint val="75000"/>
                  </a:prstClr>
                </a:solidFill>
              </a:rPr>
              <a:t>24.01.2023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07377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A7D4A80-67FD-4137-83FF-E9B88951DE9B}" type="datetime1">
              <a:rPr lang="ru-RU" smtClean="0">
                <a:solidFill>
                  <a:prstClr val="black">
                    <a:tint val="75000"/>
                  </a:prstClr>
                </a:solidFill>
              </a:rPr>
              <a:t>24.01.2023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316174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C0289F5-B310-4C72-B8CA-51DDE22A7709}" type="datetime1">
              <a:rPr lang="ru-RU" smtClean="0">
                <a:solidFill>
                  <a:prstClr val="black">
                    <a:tint val="75000"/>
                  </a:prstClr>
                </a:solidFill>
              </a:rPr>
              <a:t>24.01.2023</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383342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784B229-0237-4944-A434-DEAF29F3963A}" type="datetime1">
              <a:rPr lang="ru-RU" smtClean="0">
                <a:solidFill>
                  <a:prstClr val="black">
                    <a:tint val="75000"/>
                  </a:prstClr>
                </a:solidFill>
              </a:rPr>
              <a:t>24.01.2023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12952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99F0755-365B-4719-A69F-6BE992683063}" type="datetime1">
              <a:rPr lang="ru-RU" smtClean="0">
                <a:solidFill>
                  <a:prstClr val="black">
                    <a:tint val="75000"/>
                  </a:prstClr>
                </a:solidFill>
              </a:rPr>
              <a:t>24.01.2023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93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C5466D2-A629-4A9D-9338-6F92A9FBDA25}" type="datetime1">
              <a:rPr lang="ru-RU" smtClean="0"/>
              <a:t>24.01.2023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927BA77-A746-4229-84D8-CD3298B62540}" type="datetime1">
              <a:rPr lang="ru-RU" smtClean="0">
                <a:solidFill>
                  <a:prstClr val="black">
                    <a:tint val="75000"/>
                  </a:prstClr>
                </a:solidFill>
              </a:rPr>
              <a:t>24.01.2023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058358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9E08922-0320-47FF-B945-A004D5F6FF13}" type="datetime1">
              <a:rPr lang="ru-RU" smtClean="0">
                <a:solidFill>
                  <a:prstClr val="black">
                    <a:tint val="75000"/>
                  </a:prstClr>
                </a:solidFill>
              </a:rPr>
              <a:t>24.01.2023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234583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02CDE38-E439-4F30-9EB0-8DCAC5BBD4D2}" type="datetime1">
              <a:rPr lang="ru-RU" smtClean="0">
                <a:solidFill>
                  <a:prstClr val="black">
                    <a:tint val="75000"/>
                  </a:prstClr>
                </a:solidFill>
              </a:rPr>
              <a:t>24.01.2023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461727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13A41B3-F74C-481D-B0C2-D24783B4ABD1}" type="datetime1">
              <a:rPr lang="ru-RU" smtClean="0">
                <a:solidFill>
                  <a:prstClr val="black">
                    <a:tint val="75000"/>
                  </a:prstClr>
                </a:solidFill>
              </a:rPr>
              <a:t>24.01.2023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791514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A274DAF-CD21-4530-BDB1-3322620CC28A}" type="datetime1">
              <a:rPr lang="ru-RU" smtClean="0">
                <a:solidFill>
                  <a:prstClr val="black">
                    <a:tint val="75000"/>
                  </a:prstClr>
                </a:solidFill>
              </a:rPr>
              <a:pPr/>
              <a:t>24.01.2023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518880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29CF05-4DC7-4119-8655-45C4294863D6}" type="datetime1">
              <a:rPr lang="ru-RU" smtClean="0">
                <a:solidFill>
                  <a:prstClr val="black">
                    <a:tint val="75000"/>
                  </a:prstClr>
                </a:solidFill>
              </a:rPr>
              <a:pPr/>
              <a:t>24.01.2023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447972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C5466D2-A629-4A9D-9338-6F92A9FBDA25}" type="datetime1">
              <a:rPr lang="ru-RU" smtClean="0">
                <a:solidFill>
                  <a:prstClr val="black">
                    <a:tint val="75000"/>
                  </a:prstClr>
                </a:solidFill>
              </a:rPr>
              <a:pPr/>
              <a:t>24.01.2023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267393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72FBE98-7929-47B8-930D-31C34AA63DE5}" type="datetime1">
              <a:rPr lang="ru-RU" smtClean="0">
                <a:solidFill>
                  <a:prstClr val="black">
                    <a:tint val="75000"/>
                  </a:prstClr>
                </a:solidFill>
              </a:rPr>
              <a:pPr/>
              <a:t>24.01.2023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303168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477E869-ECFE-42E9-B1C7-70FBB27A4162}" type="datetime1">
              <a:rPr lang="ru-RU" smtClean="0">
                <a:solidFill>
                  <a:prstClr val="black">
                    <a:tint val="75000"/>
                  </a:prstClr>
                </a:solidFill>
              </a:rPr>
              <a:pPr/>
              <a:t>24.01.2023</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176589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827B97E-0C64-40F9-A5BB-FC9411BFAC57}" type="datetime1">
              <a:rPr lang="ru-RU" smtClean="0">
                <a:solidFill>
                  <a:prstClr val="black">
                    <a:tint val="75000"/>
                  </a:prstClr>
                </a:solidFill>
              </a:rPr>
              <a:pPr/>
              <a:t>24.01.2023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89295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72FBE98-7929-47B8-930D-31C34AA63DE5}" type="datetime1">
              <a:rPr lang="ru-RU" smtClean="0"/>
              <a:t>24.01.2023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0494423-E5C0-4B57-8423-5C1A8F583928}" type="datetime1">
              <a:rPr lang="ru-RU" smtClean="0">
                <a:solidFill>
                  <a:prstClr val="black">
                    <a:tint val="75000"/>
                  </a:prstClr>
                </a:solidFill>
              </a:rPr>
              <a:pPr/>
              <a:t>24.01.2023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275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AE9A69C-516D-4504-9D58-6B8921B44DD2}" type="datetime1">
              <a:rPr lang="ru-RU" smtClean="0">
                <a:solidFill>
                  <a:prstClr val="black">
                    <a:tint val="75000"/>
                  </a:prstClr>
                </a:solidFill>
              </a:rPr>
              <a:pPr/>
              <a:t>24.01.2023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363732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5D407F3-A39C-41FE-B35F-EB89C41072E9}" type="datetime1">
              <a:rPr lang="ru-RU" smtClean="0">
                <a:solidFill>
                  <a:prstClr val="black">
                    <a:tint val="75000"/>
                  </a:prstClr>
                </a:solidFill>
              </a:rPr>
              <a:pPr/>
              <a:t>24.01.2023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803041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8223B56-1D02-4088-AFBE-EEB4C23B86D0}" type="datetime1">
              <a:rPr lang="ru-RU" smtClean="0">
                <a:solidFill>
                  <a:prstClr val="black">
                    <a:tint val="75000"/>
                  </a:prstClr>
                </a:solidFill>
              </a:rPr>
              <a:pPr/>
              <a:t>24.01.2023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779218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FE8CECE-0756-477F-AE04-10E623A7AED2}" type="datetime1">
              <a:rPr lang="ru-RU" smtClean="0">
                <a:solidFill>
                  <a:prstClr val="black">
                    <a:tint val="75000"/>
                  </a:prstClr>
                </a:solidFill>
              </a:rPr>
              <a:pPr/>
              <a:t>24.01.2023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667802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A274DAF-CD21-4530-BDB1-3322620CC28A}" type="datetime1">
              <a:rPr lang="ru-RU" smtClean="0">
                <a:solidFill>
                  <a:prstClr val="black">
                    <a:tint val="75000"/>
                  </a:prstClr>
                </a:solidFill>
              </a:rPr>
              <a:pPr/>
              <a:t>24.01.2023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318162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29CF05-4DC7-4119-8655-45C4294863D6}" type="datetime1">
              <a:rPr lang="ru-RU" smtClean="0">
                <a:solidFill>
                  <a:prstClr val="black">
                    <a:tint val="75000"/>
                  </a:prstClr>
                </a:solidFill>
              </a:rPr>
              <a:pPr/>
              <a:t>24.01.2023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390322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C5466D2-A629-4A9D-9338-6F92A9FBDA25}" type="datetime1">
              <a:rPr lang="ru-RU" smtClean="0">
                <a:solidFill>
                  <a:prstClr val="black">
                    <a:tint val="75000"/>
                  </a:prstClr>
                </a:solidFill>
              </a:rPr>
              <a:pPr/>
              <a:t>24.01.2023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423488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72FBE98-7929-47B8-930D-31C34AA63DE5}" type="datetime1">
              <a:rPr lang="ru-RU" smtClean="0">
                <a:solidFill>
                  <a:prstClr val="black">
                    <a:tint val="75000"/>
                  </a:prstClr>
                </a:solidFill>
              </a:rPr>
              <a:pPr/>
              <a:t>24.01.2023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163594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477E869-ECFE-42E9-B1C7-70FBB27A4162}" type="datetime1">
              <a:rPr lang="ru-RU" smtClean="0">
                <a:solidFill>
                  <a:prstClr val="black">
                    <a:tint val="75000"/>
                  </a:prstClr>
                </a:solidFill>
              </a:rPr>
              <a:pPr/>
              <a:t>24.01.2023</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78706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477E869-ECFE-42E9-B1C7-70FBB27A4162}" type="datetime1">
              <a:rPr lang="ru-RU" smtClean="0"/>
              <a:t>24.01.2023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827B97E-0C64-40F9-A5BB-FC9411BFAC57}" type="datetime1">
              <a:rPr lang="ru-RU" smtClean="0">
                <a:solidFill>
                  <a:prstClr val="black">
                    <a:tint val="75000"/>
                  </a:prstClr>
                </a:solidFill>
              </a:rPr>
              <a:pPr/>
              <a:t>24.01.2023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789049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0494423-E5C0-4B57-8423-5C1A8F583928}" type="datetime1">
              <a:rPr lang="ru-RU" smtClean="0">
                <a:solidFill>
                  <a:prstClr val="black">
                    <a:tint val="75000"/>
                  </a:prstClr>
                </a:solidFill>
              </a:rPr>
              <a:pPr/>
              <a:t>24.01.2023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635323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AE9A69C-516D-4504-9D58-6B8921B44DD2}" type="datetime1">
              <a:rPr lang="ru-RU" smtClean="0">
                <a:solidFill>
                  <a:prstClr val="black">
                    <a:tint val="75000"/>
                  </a:prstClr>
                </a:solidFill>
              </a:rPr>
              <a:pPr/>
              <a:t>24.01.2023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316509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5D407F3-A39C-41FE-B35F-EB89C41072E9}" type="datetime1">
              <a:rPr lang="ru-RU" smtClean="0">
                <a:solidFill>
                  <a:prstClr val="black">
                    <a:tint val="75000"/>
                  </a:prstClr>
                </a:solidFill>
              </a:rPr>
              <a:pPr/>
              <a:t>24.01.2023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408677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8223B56-1D02-4088-AFBE-EEB4C23B86D0}" type="datetime1">
              <a:rPr lang="ru-RU" smtClean="0">
                <a:solidFill>
                  <a:prstClr val="black">
                    <a:tint val="75000"/>
                  </a:prstClr>
                </a:solidFill>
              </a:rPr>
              <a:pPr/>
              <a:t>24.01.2023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382853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FE8CECE-0756-477F-AE04-10E623A7AED2}" type="datetime1">
              <a:rPr lang="ru-RU" smtClean="0">
                <a:solidFill>
                  <a:prstClr val="black">
                    <a:tint val="75000"/>
                  </a:prstClr>
                </a:solidFill>
              </a:rPr>
              <a:pPr/>
              <a:t>24.01.2023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232146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A274DAF-CD21-4530-BDB1-3322620CC28A}" type="datetime1">
              <a:rPr lang="ru-RU" smtClean="0">
                <a:solidFill>
                  <a:prstClr val="black">
                    <a:tint val="75000"/>
                  </a:prstClr>
                </a:solidFill>
              </a:rPr>
              <a:pPr/>
              <a:t>24.01.2023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622720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29CF05-4DC7-4119-8655-45C4294863D6}" type="datetime1">
              <a:rPr lang="ru-RU" smtClean="0">
                <a:solidFill>
                  <a:prstClr val="black">
                    <a:tint val="75000"/>
                  </a:prstClr>
                </a:solidFill>
              </a:rPr>
              <a:pPr/>
              <a:t>24.01.2023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479807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C5466D2-A629-4A9D-9338-6F92A9FBDA25}" type="datetime1">
              <a:rPr lang="ru-RU" smtClean="0">
                <a:solidFill>
                  <a:prstClr val="black">
                    <a:tint val="75000"/>
                  </a:prstClr>
                </a:solidFill>
              </a:rPr>
              <a:pPr/>
              <a:t>24.01.2023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492549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72FBE98-7929-47B8-930D-31C34AA63DE5}" type="datetime1">
              <a:rPr lang="ru-RU" smtClean="0">
                <a:solidFill>
                  <a:prstClr val="black">
                    <a:tint val="75000"/>
                  </a:prstClr>
                </a:solidFill>
              </a:rPr>
              <a:pPr/>
              <a:t>24.01.2023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04765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827B97E-0C64-40F9-A5BB-FC9411BFAC57}" type="datetime1">
              <a:rPr lang="ru-RU" smtClean="0"/>
              <a:t>24.01.2023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477E869-ECFE-42E9-B1C7-70FBB27A4162}" type="datetime1">
              <a:rPr lang="ru-RU" smtClean="0">
                <a:solidFill>
                  <a:prstClr val="black">
                    <a:tint val="75000"/>
                  </a:prstClr>
                </a:solidFill>
              </a:rPr>
              <a:pPr/>
              <a:t>24.01.2023</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454632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827B97E-0C64-40F9-A5BB-FC9411BFAC57}" type="datetime1">
              <a:rPr lang="ru-RU" smtClean="0">
                <a:solidFill>
                  <a:prstClr val="black">
                    <a:tint val="75000"/>
                  </a:prstClr>
                </a:solidFill>
              </a:rPr>
              <a:pPr/>
              <a:t>24.01.2023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09043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0494423-E5C0-4B57-8423-5C1A8F583928}" type="datetime1">
              <a:rPr lang="ru-RU" smtClean="0">
                <a:solidFill>
                  <a:prstClr val="black">
                    <a:tint val="75000"/>
                  </a:prstClr>
                </a:solidFill>
              </a:rPr>
              <a:pPr/>
              <a:t>24.01.2023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970105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AE9A69C-516D-4504-9D58-6B8921B44DD2}" type="datetime1">
              <a:rPr lang="ru-RU" smtClean="0">
                <a:solidFill>
                  <a:prstClr val="black">
                    <a:tint val="75000"/>
                  </a:prstClr>
                </a:solidFill>
              </a:rPr>
              <a:pPr/>
              <a:t>24.01.2023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421575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5D407F3-A39C-41FE-B35F-EB89C41072E9}" type="datetime1">
              <a:rPr lang="ru-RU" smtClean="0">
                <a:solidFill>
                  <a:prstClr val="black">
                    <a:tint val="75000"/>
                  </a:prstClr>
                </a:solidFill>
              </a:rPr>
              <a:pPr/>
              <a:t>24.01.2023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528150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8223B56-1D02-4088-AFBE-EEB4C23B86D0}" type="datetime1">
              <a:rPr lang="ru-RU" smtClean="0">
                <a:solidFill>
                  <a:prstClr val="black">
                    <a:tint val="75000"/>
                  </a:prstClr>
                </a:solidFill>
              </a:rPr>
              <a:pPr/>
              <a:t>24.01.2023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958615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FE8CECE-0756-477F-AE04-10E623A7AED2}" type="datetime1">
              <a:rPr lang="ru-RU" smtClean="0">
                <a:solidFill>
                  <a:prstClr val="black">
                    <a:tint val="75000"/>
                  </a:prstClr>
                </a:solidFill>
              </a:rPr>
              <a:pPr/>
              <a:t>24.01.2023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373799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A274DAF-CD21-4530-BDB1-3322620CC28A}" type="datetime1">
              <a:rPr lang="ru-RU" smtClean="0">
                <a:solidFill>
                  <a:prstClr val="black">
                    <a:tint val="75000"/>
                  </a:prstClr>
                </a:solidFill>
              </a:rPr>
              <a:pPr/>
              <a:t>24.01.2023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918406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29CF05-4DC7-4119-8655-45C4294863D6}" type="datetime1">
              <a:rPr lang="ru-RU" smtClean="0">
                <a:solidFill>
                  <a:prstClr val="black">
                    <a:tint val="75000"/>
                  </a:prstClr>
                </a:solidFill>
              </a:rPr>
              <a:pPr/>
              <a:t>24.01.2023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725948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C5466D2-A629-4A9D-9338-6F92A9FBDA25}" type="datetime1">
              <a:rPr lang="ru-RU" smtClean="0">
                <a:solidFill>
                  <a:prstClr val="black">
                    <a:tint val="75000"/>
                  </a:prstClr>
                </a:solidFill>
              </a:rPr>
              <a:pPr/>
              <a:t>24.01.2023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33889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0494423-E5C0-4B57-8423-5C1A8F583928}" type="datetime1">
              <a:rPr lang="ru-RU" smtClean="0"/>
              <a:t>24.01.2023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72FBE98-7929-47B8-930D-31C34AA63DE5}" type="datetime1">
              <a:rPr lang="ru-RU" smtClean="0">
                <a:solidFill>
                  <a:prstClr val="black">
                    <a:tint val="75000"/>
                  </a:prstClr>
                </a:solidFill>
              </a:rPr>
              <a:pPr/>
              <a:t>24.01.2023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94088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477E869-ECFE-42E9-B1C7-70FBB27A4162}" type="datetime1">
              <a:rPr lang="ru-RU" smtClean="0">
                <a:solidFill>
                  <a:prstClr val="black">
                    <a:tint val="75000"/>
                  </a:prstClr>
                </a:solidFill>
              </a:rPr>
              <a:pPr/>
              <a:t>24.01.2023</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414625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827B97E-0C64-40F9-A5BB-FC9411BFAC57}" type="datetime1">
              <a:rPr lang="ru-RU" smtClean="0">
                <a:solidFill>
                  <a:prstClr val="black">
                    <a:tint val="75000"/>
                  </a:prstClr>
                </a:solidFill>
              </a:rPr>
              <a:pPr/>
              <a:t>24.01.2023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19960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0494423-E5C0-4B57-8423-5C1A8F583928}" type="datetime1">
              <a:rPr lang="ru-RU" smtClean="0">
                <a:solidFill>
                  <a:prstClr val="black">
                    <a:tint val="75000"/>
                  </a:prstClr>
                </a:solidFill>
              </a:rPr>
              <a:pPr/>
              <a:t>24.01.2023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793565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AE9A69C-516D-4504-9D58-6B8921B44DD2}" type="datetime1">
              <a:rPr lang="ru-RU" smtClean="0">
                <a:solidFill>
                  <a:prstClr val="black">
                    <a:tint val="75000"/>
                  </a:prstClr>
                </a:solidFill>
              </a:rPr>
              <a:pPr/>
              <a:t>24.01.2023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45890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5D407F3-A39C-41FE-B35F-EB89C41072E9}" type="datetime1">
              <a:rPr lang="ru-RU" smtClean="0">
                <a:solidFill>
                  <a:prstClr val="black">
                    <a:tint val="75000"/>
                  </a:prstClr>
                </a:solidFill>
              </a:rPr>
              <a:pPr/>
              <a:t>24.01.2023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922238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8223B56-1D02-4088-AFBE-EEB4C23B86D0}" type="datetime1">
              <a:rPr lang="ru-RU" smtClean="0">
                <a:solidFill>
                  <a:prstClr val="black">
                    <a:tint val="75000"/>
                  </a:prstClr>
                </a:solidFill>
              </a:rPr>
              <a:pPr/>
              <a:t>24.01.2023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821386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FE8CECE-0756-477F-AE04-10E623A7AED2}" type="datetime1">
              <a:rPr lang="ru-RU" smtClean="0">
                <a:solidFill>
                  <a:prstClr val="black">
                    <a:tint val="75000"/>
                  </a:prstClr>
                </a:solidFill>
              </a:rPr>
              <a:pPr/>
              <a:t>24.01.2023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06099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AE9A69C-516D-4504-9D58-6B8921B44DD2}" type="datetime1">
              <a:rPr lang="ru-RU" smtClean="0"/>
              <a:t>24.01.2023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5D407F3-A39C-41FE-B35F-EB89C41072E9}" type="datetime1">
              <a:rPr lang="ru-RU" smtClean="0"/>
              <a:t>24.01.2023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16095D-ACCC-4597-8A71-3B07EBEBC7AB}" type="datetime1">
              <a:rPr lang="ru-RU" smtClean="0"/>
              <a:t>24.01.2023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915176-F585-4899-AB97-CDD2F18F08D4}" type="datetime1">
              <a:rPr lang="ru-RU" smtClean="0">
                <a:solidFill>
                  <a:prstClr val="black">
                    <a:tint val="75000"/>
                  </a:prstClr>
                </a:solidFill>
              </a:rPr>
              <a:t>24.01.2023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431960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28A78C-0E32-4942-A2CA-E34F2F982E57}" type="datetime1">
              <a:rPr lang="ru-RU" smtClean="0">
                <a:solidFill>
                  <a:prstClr val="black">
                    <a:tint val="75000"/>
                  </a:prstClr>
                </a:solidFill>
              </a:rPr>
              <a:t>24.01.2023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6903281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16095D-ACCC-4597-8A71-3B07EBEBC7AB}" type="datetime1">
              <a:rPr lang="ru-RU" smtClean="0">
                <a:solidFill>
                  <a:prstClr val="black">
                    <a:tint val="75000"/>
                  </a:prstClr>
                </a:solidFill>
              </a:rPr>
              <a:pPr/>
              <a:t>24.01.2023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4328186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16095D-ACCC-4597-8A71-3B07EBEBC7AB}" type="datetime1">
              <a:rPr lang="ru-RU" smtClean="0">
                <a:solidFill>
                  <a:prstClr val="black">
                    <a:tint val="75000"/>
                  </a:prstClr>
                </a:solidFill>
              </a:rPr>
              <a:pPr/>
              <a:t>24.01.2023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64239530"/>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16095D-ACCC-4597-8A71-3B07EBEBC7AB}" type="datetime1">
              <a:rPr lang="ru-RU" smtClean="0">
                <a:solidFill>
                  <a:prstClr val="black">
                    <a:tint val="75000"/>
                  </a:prstClr>
                </a:solidFill>
              </a:rPr>
              <a:pPr/>
              <a:t>24.01.2023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1573047"/>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16095D-ACCC-4597-8A71-3B07EBEBC7AB}" type="datetime1">
              <a:rPr lang="ru-RU" smtClean="0">
                <a:solidFill>
                  <a:prstClr val="black">
                    <a:tint val="75000"/>
                  </a:prstClr>
                </a:solidFill>
              </a:rPr>
              <a:pPr/>
              <a:t>24.01.2023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32058583"/>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jp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46.xml"/><Relationship Id="rId5" Type="http://schemas.openxmlformats.org/officeDocument/2006/relationships/image" Target="../media/image26.jpe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6.gif"/></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jp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8.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l="-6000" r="-6000"/>
          </a:stretch>
        </a:blip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19B0651-EE4F-4900-A07F-96A6BFA9D0F0}" type="slidenum">
              <a:rPr lang="ru-RU" smtClean="0"/>
              <a:t>1</a:t>
            </a:fld>
            <a:endParaRPr lang="ru-RU"/>
          </a:p>
        </p:txBody>
      </p:sp>
      <p:sp>
        <p:nvSpPr>
          <p:cNvPr id="3" name="Прямоугольник 2"/>
          <p:cNvSpPr/>
          <p:nvPr/>
        </p:nvSpPr>
        <p:spPr>
          <a:xfrm>
            <a:off x="251520" y="548680"/>
            <a:ext cx="4464496" cy="26642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5000"/>
              </a:lnSpc>
            </a:pPr>
            <a:r>
              <a:rPr lang="ru-RU" sz="2400" b="1" dirty="0">
                <a:solidFill>
                  <a:srgbClr val="073505"/>
                </a:solidFill>
                <a:latin typeface="Times New Roman"/>
                <a:ea typeface="Times New Roman"/>
                <a:cs typeface="Times New Roman"/>
              </a:rPr>
              <a:t>Лекция №1. Введение в дисциплину агрохимическое обследование </a:t>
            </a:r>
            <a:r>
              <a:rPr lang="ru-RU" sz="2400" b="1" dirty="0" smtClean="0">
                <a:solidFill>
                  <a:srgbClr val="073505"/>
                </a:solidFill>
                <a:latin typeface="Times New Roman"/>
                <a:ea typeface="Times New Roman"/>
                <a:cs typeface="Times New Roman"/>
              </a:rPr>
              <a:t>почв</a:t>
            </a:r>
            <a:endParaRPr lang="ru-RU" sz="2400" b="1" dirty="0">
              <a:solidFill>
                <a:srgbClr val="073505"/>
              </a:solidFill>
            </a:endParaRPr>
          </a:p>
        </p:txBody>
      </p:sp>
    </p:spTree>
    <p:extLst>
      <p:ext uri="{BB962C8B-B14F-4D97-AF65-F5344CB8AC3E}">
        <p14:creationId xmlns:p14="http://schemas.microsoft.com/office/powerpoint/2010/main" val="5553554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19B0651-EE4F-4900-A07F-96A6BFA9D0F0}" type="slidenum">
              <a:rPr lang="ru-RU" smtClean="0">
                <a:solidFill>
                  <a:prstClr val="black">
                    <a:tint val="75000"/>
                  </a:prstClr>
                </a:solidFill>
              </a:rPr>
              <a:pPr/>
              <a:t>10</a:t>
            </a:fld>
            <a:endParaRPr lang="ru-RU">
              <a:solidFill>
                <a:prstClr val="black">
                  <a:tint val="75000"/>
                </a:prstClr>
              </a:solidFill>
            </a:endParaRPr>
          </a:p>
        </p:txBody>
      </p:sp>
      <p:sp>
        <p:nvSpPr>
          <p:cNvPr id="3" name="Прямоугольник 2"/>
          <p:cNvSpPr/>
          <p:nvPr/>
        </p:nvSpPr>
        <p:spPr>
          <a:xfrm>
            <a:off x="394169" y="654780"/>
            <a:ext cx="5112568" cy="5324535"/>
          </a:xfrm>
          <a:prstGeom prst="rect">
            <a:avLst/>
          </a:prstGeom>
        </p:spPr>
        <p:txBody>
          <a:bodyPr wrap="square">
            <a:spAutoFit/>
          </a:bodyPr>
          <a:lstStyle/>
          <a:p>
            <a:pPr lvl="0" indent="457200" algn="just" eaLnBrk="0" fontAlgn="base" hangingPunct="0">
              <a:spcBef>
                <a:spcPct val="0"/>
              </a:spcBef>
              <a:spcAft>
                <a:spcPct val="0"/>
              </a:spcAft>
              <a:buClr>
                <a:srgbClr val="F07F09"/>
              </a:buClr>
              <a:buSzPct val="80000"/>
              <a:defRPr/>
            </a:pPr>
            <a:r>
              <a:rPr lang="ru-RU" sz="2000" b="1" dirty="0">
                <a:solidFill>
                  <a:srgbClr val="990000"/>
                </a:solidFill>
                <a:latin typeface="Times New Roman" pitchFamily="18" charset="0"/>
                <a:cs typeface="Times New Roman" pitchFamily="18" charset="0"/>
              </a:rPr>
              <a:t>Основными задачами </a:t>
            </a:r>
            <a:r>
              <a:rPr lang="ru-RU" sz="2000" dirty="0">
                <a:solidFill>
                  <a:srgbClr val="990000"/>
                </a:solidFill>
                <a:latin typeface="Times New Roman" pitchFamily="18" charset="0"/>
                <a:cs typeface="Times New Roman" pitchFamily="18" charset="0"/>
              </a:rPr>
              <a:t>проводимого мониторинга являются:</a:t>
            </a:r>
          </a:p>
          <a:p>
            <a:pPr lvl="0" indent="457200" algn="just" eaLnBrk="0" fontAlgn="base" hangingPunct="0">
              <a:spcBef>
                <a:spcPct val="0"/>
              </a:spcBef>
              <a:spcAft>
                <a:spcPct val="0"/>
              </a:spcAft>
              <a:buClr>
                <a:srgbClr val="F07F09"/>
              </a:buClr>
              <a:buSzPct val="80000"/>
              <a:defRPr/>
            </a:pPr>
            <a:r>
              <a:rPr lang="ru-RU" sz="2000" dirty="0">
                <a:solidFill>
                  <a:srgbClr val="990000"/>
                </a:solidFill>
                <a:latin typeface="Times New Roman" pitchFamily="18" charset="0"/>
                <a:cs typeface="Times New Roman" pitchFamily="18" charset="0"/>
              </a:rPr>
              <a:t>- систематический контроль и оценка состояния качества земель сельскохозяйственного назначения и процессов, формирующих почвенное плодородие</a:t>
            </a:r>
            <a:r>
              <a:rPr lang="ru-RU" sz="2000" dirty="0" smtClean="0">
                <a:solidFill>
                  <a:srgbClr val="990000"/>
                </a:solidFill>
                <a:latin typeface="Times New Roman" pitchFamily="18" charset="0"/>
                <a:cs typeface="Times New Roman" pitchFamily="18" charset="0"/>
              </a:rPr>
              <a:t>;</a:t>
            </a:r>
            <a:endParaRPr lang="ru-RU" sz="2000" dirty="0">
              <a:solidFill>
                <a:srgbClr val="990000"/>
              </a:solidFill>
              <a:latin typeface="Times New Roman" pitchFamily="18" charset="0"/>
              <a:cs typeface="Times New Roman" pitchFamily="18" charset="0"/>
            </a:endParaRPr>
          </a:p>
          <a:p>
            <a:pPr lvl="0" indent="457200" algn="just" eaLnBrk="0" fontAlgn="base" hangingPunct="0">
              <a:spcBef>
                <a:spcPct val="0"/>
              </a:spcBef>
              <a:spcAft>
                <a:spcPct val="0"/>
              </a:spcAft>
              <a:buClr>
                <a:srgbClr val="F07F09"/>
              </a:buClr>
              <a:buSzPct val="80000"/>
              <a:defRPr/>
            </a:pPr>
            <a:r>
              <a:rPr lang="ru-RU" sz="2000" dirty="0">
                <a:solidFill>
                  <a:srgbClr val="990000"/>
                </a:solidFill>
                <a:latin typeface="Times New Roman" pitchFamily="18" charset="0"/>
                <a:cs typeface="Times New Roman" pitchFamily="18" charset="0"/>
              </a:rPr>
              <a:t>- оценка и прогноз пространственно-временных изменений состояния плодородия почв</a:t>
            </a:r>
            <a:r>
              <a:rPr lang="ru-RU" sz="2000" dirty="0" smtClean="0">
                <a:solidFill>
                  <a:srgbClr val="990000"/>
                </a:solidFill>
                <a:latin typeface="Times New Roman" pitchFamily="18" charset="0"/>
                <a:cs typeface="Times New Roman" pitchFamily="18" charset="0"/>
              </a:rPr>
              <a:t>;</a:t>
            </a:r>
            <a:endParaRPr lang="ru-RU" sz="2000" dirty="0">
              <a:solidFill>
                <a:srgbClr val="990000"/>
              </a:solidFill>
              <a:latin typeface="Times New Roman" pitchFamily="18" charset="0"/>
              <a:cs typeface="Times New Roman" pitchFamily="18" charset="0"/>
            </a:endParaRPr>
          </a:p>
          <a:p>
            <a:pPr lvl="0" indent="457200" algn="just" eaLnBrk="0" fontAlgn="base" hangingPunct="0">
              <a:spcBef>
                <a:spcPct val="0"/>
              </a:spcBef>
              <a:spcAft>
                <a:spcPct val="0"/>
              </a:spcAft>
              <a:buClr>
                <a:srgbClr val="F07F09"/>
              </a:buClr>
              <a:buSzPct val="80000"/>
              <a:defRPr/>
            </a:pPr>
            <a:r>
              <a:rPr lang="ru-RU" sz="2000" dirty="0">
                <a:solidFill>
                  <a:srgbClr val="990000"/>
                </a:solidFill>
                <a:latin typeface="Times New Roman" pitchFamily="18" charset="0"/>
                <a:cs typeface="Times New Roman" pitchFamily="18" charset="0"/>
              </a:rPr>
              <a:t>- разработка мероприятий и рекомендаций по предупреждению и устранению выявленных негативных процессов, регулированию основных режимов в почвах, непосредственно определяющих их плодородие, урожайность и качество сельскохозяйственных культур;</a:t>
            </a:r>
          </a:p>
        </p:txBody>
      </p:sp>
      <p:pic>
        <p:nvPicPr>
          <p:cNvPr id="4"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6682" y="1580995"/>
            <a:ext cx="3111782" cy="4399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descr="C:\Users\Агрохимия 10\Desktop\svinets.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50000"/>
          <a:stretch/>
        </p:blipFill>
        <p:spPr bwMode="auto">
          <a:xfrm>
            <a:off x="5506737" y="44656"/>
            <a:ext cx="734909" cy="8017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Агрохимия 10\Desktop\slide-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5578" t="53202" r="12552" b="5464"/>
          <a:stretch/>
        </p:blipFill>
        <p:spPr bwMode="auto">
          <a:xfrm>
            <a:off x="5702908" y="738226"/>
            <a:ext cx="750531" cy="7979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Users\Агрохимия 10\Desktop\medy1_0.jpg"/>
          <p:cNvPicPr>
            <a:picLocks noChangeAspect="1" noChangeArrowheads="1"/>
          </p:cNvPicPr>
          <p:nvPr/>
        </p:nvPicPr>
        <p:blipFill rotWithShape="1">
          <a:blip r:embed="rId7">
            <a:extLst>
              <a:ext uri="{28A0092B-C50C-407E-A947-70E740481C1C}">
                <a14:useLocalDpi xmlns:a14="http://schemas.microsoft.com/office/drawing/2010/main" val="0"/>
              </a:ext>
            </a:extLst>
          </a:blip>
          <a:srcRect l="1957" t="3292" r="76243" b="68695"/>
          <a:stretch/>
        </p:blipFill>
        <p:spPr bwMode="auto">
          <a:xfrm>
            <a:off x="6453439" y="1332720"/>
            <a:ext cx="833645" cy="8034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C:\Users\Агрохимия 10\Desktop\zinccolourbox292816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45700" y="738226"/>
            <a:ext cx="735153" cy="7014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C:\Users\Агрохимия 10\Desktop\unnamed.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83466" y="224875"/>
            <a:ext cx="864095" cy="864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06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19B0651-EE4F-4900-A07F-96A6BFA9D0F0}" type="slidenum">
              <a:rPr lang="ru-RU" smtClean="0">
                <a:solidFill>
                  <a:prstClr val="black">
                    <a:tint val="75000"/>
                  </a:prstClr>
                </a:solidFill>
              </a:rPr>
              <a:pPr/>
              <a:t>11</a:t>
            </a:fld>
            <a:endParaRPr lang="ru-RU">
              <a:solidFill>
                <a:prstClr val="black">
                  <a:tint val="75000"/>
                </a:prstClr>
              </a:solidFill>
            </a:endParaRPr>
          </a:p>
        </p:txBody>
      </p:sp>
      <p:sp>
        <p:nvSpPr>
          <p:cNvPr id="3" name="Текст 2"/>
          <p:cNvSpPr txBox="1">
            <a:spLocks/>
          </p:cNvSpPr>
          <p:nvPr/>
        </p:nvSpPr>
        <p:spPr bwMode="auto">
          <a:xfrm>
            <a:off x="674175" y="1412775"/>
            <a:ext cx="80010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91440" bIns="45720" numCol="1" anchor="t" anchorCtr="0" compatLnSpc="1">
            <a:prstTxWarp prst="textNoShape">
              <a:avLst/>
            </a:prstTxWarp>
          </a:bodyPr>
          <a:lst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265113" marR="0" lvl="0" indent="-265113" algn="just" defTabSz="914400" rtl="0" eaLnBrk="0" fontAlgn="base" latinLnBrk="0" hangingPunct="0">
              <a:lnSpc>
                <a:spcPct val="100000"/>
              </a:lnSpc>
              <a:spcBef>
                <a:spcPct val="0"/>
              </a:spcBef>
              <a:spcAft>
                <a:spcPct val="0"/>
              </a:spcAft>
              <a:buClr>
                <a:srgbClr val="F07F09"/>
              </a:buClr>
              <a:buSzPct val="80000"/>
              <a:buFont typeface="Wingdings" pitchFamily="2" charset="2"/>
              <a:buChar char="Ø"/>
              <a:tabLst/>
              <a:defRPr/>
            </a:pPr>
            <a:r>
              <a:rPr kumimoji="0" lang="ru-RU" sz="2000" b="0" i="0" u="none" strike="noStrike" kern="1200" cap="none" spc="0" normalizeH="0" baseline="0" noProof="0" dirty="0" smtClean="0">
                <a:ln>
                  <a:noFill/>
                </a:ln>
                <a:solidFill>
                  <a:srgbClr val="990000"/>
                </a:solidFill>
                <a:effectLst/>
                <a:uLnTx/>
                <a:uFillTx/>
                <a:latin typeface="Times New Roman" pitchFamily="18" charset="0"/>
                <a:ea typeface="+mn-ea"/>
                <a:cs typeface="Times New Roman" pitchFamily="18" charset="0"/>
              </a:rPr>
              <a:t>мониторинг почвенного покрова;</a:t>
            </a:r>
          </a:p>
          <a:p>
            <a:pPr marL="265113" marR="0" lvl="0" indent="-265113" algn="just" defTabSz="914400" rtl="0" eaLnBrk="0" fontAlgn="base" latinLnBrk="0" hangingPunct="0">
              <a:lnSpc>
                <a:spcPct val="100000"/>
              </a:lnSpc>
              <a:spcBef>
                <a:spcPct val="0"/>
              </a:spcBef>
              <a:spcAft>
                <a:spcPct val="0"/>
              </a:spcAft>
              <a:buClr>
                <a:srgbClr val="F07F09"/>
              </a:buClr>
              <a:buSzPct val="80000"/>
              <a:buFont typeface="Wingdings" pitchFamily="2" charset="2"/>
              <a:buChar char="Ø"/>
              <a:tabLst/>
              <a:defRPr/>
            </a:pPr>
            <a:r>
              <a:rPr kumimoji="0" lang="ru-RU" sz="2000" b="0" i="0" u="none" strike="noStrike" kern="1200" cap="none" spc="0" normalizeH="0" baseline="0" noProof="0" dirty="0" smtClean="0">
                <a:ln>
                  <a:noFill/>
                </a:ln>
                <a:solidFill>
                  <a:srgbClr val="990000"/>
                </a:solidFill>
                <a:effectLst/>
                <a:uLnTx/>
                <a:uFillTx/>
                <a:latin typeface="Times New Roman" pitchFamily="18" charset="0"/>
                <a:ea typeface="+mn-ea"/>
                <a:cs typeface="Times New Roman" pitchFamily="18" charset="0"/>
              </a:rPr>
              <a:t>мониторинг </a:t>
            </a:r>
            <a:r>
              <a:rPr kumimoji="0" lang="ru-RU" sz="2000" b="0" i="0" u="none" strike="noStrike" kern="1200" cap="none" spc="0" normalizeH="0" baseline="0" noProof="0" dirty="0" err="1" smtClean="0">
                <a:ln>
                  <a:noFill/>
                </a:ln>
                <a:solidFill>
                  <a:srgbClr val="990000"/>
                </a:solidFill>
                <a:effectLst/>
                <a:uLnTx/>
                <a:uFillTx/>
                <a:latin typeface="Times New Roman" pitchFamily="18" charset="0"/>
                <a:ea typeface="+mn-ea"/>
                <a:cs typeface="Times New Roman" pitchFamily="18" charset="0"/>
              </a:rPr>
              <a:t>гумусного</a:t>
            </a:r>
            <a:r>
              <a:rPr kumimoji="0" lang="ru-RU" sz="2000" b="0" i="0" u="none" strike="noStrike" kern="1200" cap="none" spc="0" normalizeH="0" baseline="0" noProof="0" dirty="0" smtClean="0">
                <a:ln>
                  <a:noFill/>
                </a:ln>
                <a:solidFill>
                  <a:srgbClr val="990000"/>
                </a:solidFill>
                <a:effectLst/>
                <a:uLnTx/>
                <a:uFillTx/>
                <a:latin typeface="Times New Roman" pitchFamily="18" charset="0"/>
                <a:ea typeface="+mn-ea"/>
                <a:cs typeface="Times New Roman" pitchFamily="18" charset="0"/>
              </a:rPr>
              <a:t> состояния, наличия питательных веществ и реакции почвенного раствора;</a:t>
            </a:r>
          </a:p>
          <a:p>
            <a:pPr marL="265113" marR="0" lvl="0" indent="-265113" algn="just" defTabSz="914400" rtl="0" eaLnBrk="0" fontAlgn="base" latinLnBrk="0" hangingPunct="0">
              <a:lnSpc>
                <a:spcPct val="100000"/>
              </a:lnSpc>
              <a:spcBef>
                <a:spcPct val="0"/>
              </a:spcBef>
              <a:spcAft>
                <a:spcPct val="0"/>
              </a:spcAft>
              <a:buClr>
                <a:srgbClr val="F07F09"/>
              </a:buClr>
              <a:buSzPct val="80000"/>
              <a:buFont typeface="Wingdings" pitchFamily="2" charset="2"/>
              <a:buChar char="Ø"/>
              <a:tabLst/>
              <a:defRPr/>
            </a:pPr>
            <a:r>
              <a:rPr kumimoji="0" lang="ru-RU" sz="2000" b="0" i="0" u="none" strike="noStrike" kern="1200" cap="none" spc="0" normalizeH="0" baseline="0" noProof="0" dirty="0" smtClean="0">
                <a:ln>
                  <a:noFill/>
                </a:ln>
                <a:solidFill>
                  <a:srgbClr val="990000"/>
                </a:solidFill>
                <a:effectLst/>
                <a:uLnTx/>
                <a:uFillTx/>
                <a:latin typeface="Times New Roman" pitchFamily="18" charset="0"/>
                <a:ea typeface="+mn-ea"/>
                <a:cs typeface="Times New Roman" pitchFamily="18" charset="0"/>
              </a:rPr>
              <a:t>мониторинг биологической активности почв;</a:t>
            </a:r>
          </a:p>
          <a:p>
            <a:pPr marL="265113" marR="0" lvl="0" indent="-265113" algn="just" defTabSz="914400" rtl="0" eaLnBrk="0" fontAlgn="base" latinLnBrk="0" hangingPunct="0">
              <a:lnSpc>
                <a:spcPct val="100000"/>
              </a:lnSpc>
              <a:spcBef>
                <a:spcPct val="0"/>
              </a:spcBef>
              <a:spcAft>
                <a:spcPct val="0"/>
              </a:spcAft>
              <a:buClr>
                <a:srgbClr val="F07F09"/>
              </a:buClr>
              <a:buSzPct val="80000"/>
              <a:buFont typeface="Wingdings" pitchFamily="2" charset="2"/>
              <a:buChar char="Ø"/>
              <a:tabLst/>
              <a:defRPr/>
            </a:pPr>
            <a:r>
              <a:rPr kumimoji="0" lang="ru-RU" sz="2000" b="0" i="0" u="none" strike="noStrike" kern="1200" cap="none" spc="0" normalizeH="0" baseline="0" noProof="0" dirty="0" smtClean="0">
                <a:ln>
                  <a:noFill/>
                </a:ln>
                <a:solidFill>
                  <a:srgbClr val="990000"/>
                </a:solidFill>
                <a:effectLst/>
                <a:uLnTx/>
                <a:uFillTx/>
                <a:latin typeface="Times New Roman" pitchFamily="18" charset="0"/>
                <a:ea typeface="+mn-ea"/>
                <a:cs typeface="Times New Roman" pitchFamily="18" charset="0"/>
              </a:rPr>
              <a:t>мониторинг агрофизических свойств почв;</a:t>
            </a:r>
          </a:p>
          <a:p>
            <a:pPr marL="265113" marR="0" lvl="0" indent="-265113" algn="just" defTabSz="914400" rtl="0" eaLnBrk="0" fontAlgn="base" latinLnBrk="0" hangingPunct="0">
              <a:lnSpc>
                <a:spcPct val="100000"/>
              </a:lnSpc>
              <a:spcBef>
                <a:spcPct val="0"/>
              </a:spcBef>
              <a:spcAft>
                <a:spcPct val="0"/>
              </a:spcAft>
              <a:buClr>
                <a:srgbClr val="F07F09"/>
              </a:buClr>
              <a:buSzPct val="80000"/>
              <a:buFont typeface="Wingdings" pitchFamily="2" charset="2"/>
              <a:buChar char="Ø"/>
              <a:tabLst/>
              <a:defRPr/>
            </a:pPr>
            <a:r>
              <a:rPr kumimoji="0" lang="ru-RU" sz="2000" b="0" i="0" u="none" strike="noStrike" kern="1200" cap="none" spc="0" normalizeH="0" baseline="0" noProof="0" dirty="0" smtClean="0">
                <a:ln>
                  <a:noFill/>
                </a:ln>
                <a:solidFill>
                  <a:srgbClr val="990000"/>
                </a:solidFill>
                <a:effectLst/>
                <a:uLnTx/>
                <a:uFillTx/>
                <a:latin typeface="Times New Roman" pitchFamily="18" charset="0"/>
                <a:ea typeface="+mn-ea"/>
                <a:cs typeface="Times New Roman" pitchFamily="18" charset="0"/>
              </a:rPr>
              <a:t>агроэкологический мониторинг;</a:t>
            </a:r>
          </a:p>
          <a:p>
            <a:pPr marL="265113" marR="0" lvl="0" indent="-265113" algn="just" defTabSz="914400" rtl="0" eaLnBrk="0" fontAlgn="base" latinLnBrk="0" hangingPunct="0">
              <a:lnSpc>
                <a:spcPct val="100000"/>
              </a:lnSpc>
              <a:spcBef>
                <a:spcPct val="0"/>
              </a:spcBef>
              <a:spcAft>
                <a:spcPct val="0"/>
              </a:spcAft>
              <a:buClr>
                <a:srgbClr val="F07F09"/>
              </a:buClr>
              <a:buSzPct val="80000"/>
              <a:buFont typeface="Wingdings" pitchFamily="2" charset="2"/>
              <a:buChar char="Ø"/>
              <a:tabLst/>
              <a:defRPr/>
            </a:pPr>
            <a:r>
              <a:rPr kumimoji="0" lang="ru-RU" sz="2000" b="0" i="0" u="none" strike="noStrike" kern="1200" cap="none" spc="0" normalizeH="0" baseline="0" noProof="0" dirty="0" smtClean="0">
                <a:ln>
                  <a:noFill/>
                </a:ln>
                <a:solidFill>
                  <a:srgbClr val="990000"/>
                </a:solidFill>
                <a:effectLst/>
                <a:uLnTx/>
                <a:uFillTx/>
                <a:latin typeface="Times New Roman" pitchFamily="18" charset="0"/>
                <a:ea typeface="+mn-ea"/>
                <a:cs typeface="Times New Roman" pitchFamily="18" charset="0"/>
              </a:rPr>
              <a:t>мониторинг эрозионных процессов;</a:t>
            </a:r>
          </a:p>
          <a:p>
            <a:pPr marL="265113" marR="0" lvl="0" indent="-265113" algn="just" defTabSz="914400" rtl="0" eaLnBrk="0" fontAlgn="base" latinLnBrk="0" hangingPunct="0">
              <a:lnSpc>
                <a:spcPct val="100000"/>
              </a:lnSpc>
              <a:spcBef>
                <a:spcPct val="0"/>
              </a:spcBef>
              <a:spcAft>
                <a:spcPct val="0"/>
              </a:spcAft>
              <a:buClr>
                <a:srgbClr val="F07F09"/>
              </a:buClr>
              <a:buSzPct val="80000"/>
              <a:buFont typeface="Wingdings" pitchFamily="2" charset="2"/>
              <a:buChar char="Ø"/>
              <a:tabLst/>
              <a:defRPr/>
            </a:pPr>
            <a:r>
              <a:rPr kumimoji="0" lang="ru-RU" sz="2000" b="0" i="0" u="none" strike="noStrike" kern="1200" cap="none" spc="0" normalizeH="0" baseline="0" noProof="0" dirty="0" smtClean="0">
                <a:ln>
                  <a:noFill/>
                </a:ln>
                <a:solidFill>
                  <a:srgbClr val="990000"/>
                </a:solidFill>
                <a:effectLst/>
                <a:uLnTx/>
                <a:uFillTx/>
                <a:latin typeface="Times New Roman" pitchFamily="18" charset="0"/>
                <a:ea typeface="+mn-ea"/>
                <a:cs typeface="Times New Roman" pitchFamily="18" charset="0"/>
              </a:rPr>
              <a:t>мониторинг процессов засоления;</a:t>
            </a:r>
          </a:p>
          <a:p>
            <a:pPr marL="265113" marR="0" lvl="0" indent="-265113" algn="just" defTabSz="914400" rtl="0" eaLnBrk="0" fontAlgn="base" latinLnBrk="0" hangingPunct="0">
              <a:lnSpc>
                <a:spcPct val="100000"/>
              </a:lnSpc>
              <a:spcBef>
                <a:spcPct val="0"/>
              </a:spcBef>
              <a:spcAft>
                <a:spcPct val="0"/>
              </a:spcAft>
              <a:buClr>
                <a:srgbClr val="F07F09"/>
              </a:buClr>
              <a:buSzPct val="80000"/>
              <a:buFont typeface="Wingdings" pitchFamily="2" charset="2"/>
              <a:buChar char="Ø"/>
              <a:tabLst/>
              <a:defRPr/>
            </a:pPr>
            <a:r>
              <a:rPr kumimoji="0" lang="ru-RU" sz="2000" b="0" i="0" u="none" strike="noStrike" kern="1200" cap="none" spc="0" normalizeH="0" baseline="0" noProof="0" dirty="0" smtClean="0">
                <a:ln>
                  <a:noFill/>
                </a:ln>
                <a:solidFill>
                  <a:srgbClr val="990000"/>
                </a:solidFill>
                <a:effectLst/>
                <a:uLnTx/>
                <a:uFillTx/>
                <a:latin typeface="Times New Roman" pitchFamily="18" charset="0"/>
                <a:ea typeface="+mn-ea"/>
                <a:cs typeface="Times New Roman" pitchFamily="18" charset="0"/>
              </a:rPr>
              <a:t>мониторинг процессов подтопления;</a:t>
            </a:r>
          </a:p>
          <a:p>
            <a:pPr marL="265113" marR="0" lvl="0" indent="-265113" algn="just" defTabSz="914400" rtl="0" eaLnBrk="0" fontAlgn="base" latinLnBrk="0" hangingPunct="0">
              <a:lnSpc>
                <a:spcPct val="100000"/>
              </a:lnSpc>
              <a:spcBef>
                <a:spcPct val="0"/>
              </a:spcBef>
              <a:spcAft>
                <a:spcPct val="0"/>
              </a:spcAft>
              <a:buClr>
                <a:srgbClr val="F07F09"/>
              </a:buClr>
              <a:buSzPct val="80000"/>
              <a:buFont typeface="Wingdings" pitchFamily="2" charset="2"/>
              <a:buChar char="Ø"/>
              <a:tabLst/>
              <a:defRPr/>
            </a:pPr>
            <a:r>
              <a:rPr kumimoji="0" lang="ru-RU" sz="2000" b="0" i="0" u="none" strike="noStrike" kern="1200" cap="none" spc="0" normalizeH="0" baseline="0" noProof="0" dirty="0" smtClean="0">
                <a:ln>
                  <a:noFill/>
                </a:ln>
                <a:solidFill>
                  <a:srgbClr val="990000"/>
                </a:solidFill>
                <a:effectLst/>
                <a:uLnTx/>
                <a:uFillTx/>
                <a:latin typeface="Times New Roman" pitchFamily="18" charset="0"/>
                <a:ea typeface="+mn-ea"/>
                <a:cs typeface="Times New Roman" pitchFamily="18" charset="0"/>
              </a:rPr>
              <a:t>мониторинг процессов переувлажнения и заболачивания;</a:t>
            </a:r>
          </a:p>
          <a:p>
            <a:pPr marL="265113" marR="0" lvl="0" indent="-265113" algn="just" defTabSz="914400" rtl="0" eaLnBrk="0" fontAlgn="base" latinLnBrk="0" hangingPunct="0">
              <a:lnSpc>
                <a:spcPct val="100000"/>
              </a:lnSpc>
              <a:spcBef>
                <a:spcPct val="0"/>
              </a:spcBef>
              <a:spcAft>
                <a:spcPct val="0"/>
              </a:spcAft>
              <a:buClr>
                <a:srgbClr val="F07F09"/>
              </a:buClr>
              <a:buSzPct val="80000"/>
              <a:buFont typeface="Wingdings" pitchFamily="2" charset="2"/>
              <a:buChar char="Ø"/>
              <a:tabLst/>
              <a:defRPr/>
            </a:pPr>
            <a:r>
              <a:rPr kumimoji="0" lang="ru-RU" sz="2000" b="0" i="0" u="none" strike="noStrike" kern="1200" cap="none" spc="0" normalizeH="0" baseline="0" noProof="0" dirty="0" smtClean="0">
                <a:ln>
                  <a:noFill/>
                </a:ln>
                <a:solidFill>
                  <a:srgbClr val="990000"/>
                </a:solidFill>
                <a:effectLst/>
                <a:uLnTx/>
                <a:uFillTx/>
                <a:latin typeface="Times New Roman" pitchFamily="18" charset="0"/>
                <a:ea typeface="+mn-ea"/>
                <a:cs typeface="Times New Roman" pitchFamily="18" charset="0"/>
              </a:rPr>
              <a:t>мониторинг сенокосов и пастбищ;</a:t>
            </a:r>
          </a:p>
          <a:p>
            <a:pPr marL="265113" marR="0" lvl="0" indent="-265113" algn="just" defTabSz="914400" rtl="0" eaLnBrk="0" fontAlgn="base" latinLnBrk="0" hangingPunct="0">
              <a:lnSpc>
                <a:spcPct val="100000"/>
              </a:lnSpc>
              <a:spcBef>
                <a:spcPct val="0"/>
              </a:spcBef>
              <a:spcAft>
                <a:spcPct val="0"/>
              </a:spcAft>
              <a:buClr>
                <a:srgbClr val="F07F09"/>
              </a:buClr>
              <a:buSzPct val="80000"/>
              <a:buFont typeface="Wingdings" pitchFamily="2" charset="2"/>
              <a:buChar char="Ø"/>
              <a:tabLst/>
              <a:defRPr/>
            </a:pPr>
            <a:r>
              <a:rPr kumimoji="0" lang="ru-RU" sz="2000" b="0" i="0" u="none" strike="noStrike" kern="1200" cap="none" spc="0" normalizeH="0" baseline="0" noProof="0" dirty="0" smtClean="0">
                <a:ln>
                  <a:noFill/>
                </a:ln>
                <a:solidFill>
                  <a:srgbClr val="990000"/>
                </a:solidFill>
                <a:effectLst/>
                <a:uLnTx/>
                <a:uFillTx/>
                <a:latin typeface="Times New Roman" pitchFamily="18" charset="0"/>
                <a:ea typeface="+mn-ea"/>
                <a:cs typeface="Times New Roman" pitchFamily="18" charset="0"/>
              </a:rPr>
              <a:t>мониторинг каменистости почв;</a:t>
            </a:r>
          </a:p>
          <a:p>
            <a:pPr marL="265113" marR="0" lvl="0" indent="-265113" algn="just" defTabSz="914400" rtl="0" eaLnBrk="0" fontAlgn="base" latinLnBrk="0" hangingPunct="0">
              <a:lnSpc>
                <a:spcPct val="100000"/>
              </a:lnSpc>
              <a:spcBef>
                <a:spcPct val="0"/>
              </a:spcBef>
              <a:spcAft>
                <a:spcPct val="0"/>
              </a:spcAft>
              <a:buClr>
                <a:srgbClr val="F07F09"/>
              </a:buClr>
              <a:buSzPct val="80000"/>
              <a:buFont typeface="Wingdings" pitchFamily="2" charset="2"/>
              <a:buChar char="Ø"/>
              <a:tabLst/>
              <a:defRPr/>
            </a:pPr>
            <a:r>
              <a:rPr kumimoji="0" lang="ru-RU" sz="2000" b="0" i="0" u="none" strike="noStrike" kern="1200" cap="none" spc="0" normalizeH="0" baseline="0" noProof="0" dirty="0" smtClean="0">
                <a:ln>
                  <a:noFill/>
                </a:ln>
                <a:solidFill>
                  <a:srgbClr val="990000"/>
                </a:solidFill>
                <a:effectLst/>
                <a:uLnTx/>
                <a:uFillTx/>
                <a:latin typeface="Times New Roman" pitchFamily="18" charset="0"/>
                <a:ea typeface="+mn-ea"/>
                <a:cs typeface="Times New Roman" pitchFamily="18" charset="0"/>
              </a:rPr>
              <a:t>оперативный мониторинг;</a:t>
            </a:r>
          </a:p>
          <a:p>
            <a:pPr marL="265113" marR="0" lvl="0" indent="-265113" algn="just" defTabSz="914400" rtl="0" eaLnBrk="0" fontAlgn="base" latinLnBrk="0" hangingPunct="0">
              <a:lnSpc>
                <a:spcPct val="100000"/>
              </a:lnSpc>
              <a:spcBef>
                <a:spcPct val="0"/>
              </a:spcBef>
              <a:spcAft>
                <a:spcPct val="0"/>
              </a:spcAft>
              <a:buClr>
                <a:srgbClr val="F07F09"/>
              </a:buClr>
              <a:buSzPct val="80000"/>
              <a:buFont typeface="Wingdings" pitchFamily="2" charset="2"/>
              <a:buChar char="Ø"/>
              <a:tabLst/>
              <a:defRPr/>
            </a:pPr>
            <a:r>
              <a:rPr kumimoji="0" lang="ru-RU" sz="2000" b="0" i="0" u="none" strike="noStrike" kern="1200" cap="none" spc="0" normalizeH="0" baseline="0" noProof="0" dirty="0" smtClean="0">
                <a:ln>
                  <a:noFill/>
                </a:ln>
                <a:solidFill>
                  <a:srgbClr val="990000"/>
                </a:solidFill>
                <a:effectLst/>
                <a:uLnTx/>
                <a:uFillTx/>
                <a:latin typeface="Times New Roman" pitchFamily="18" charset="0"/>
                <a:ea typeface="+mn-ea"/>
                <a:cs typeface="Times New Roman" pitchFamily="18" charset="0"/>
              </a:rPr>
              <a:t>оценка баланса гумуса и питательных элементов.</a:t>
            </a:r>
          </a:p>
          <a:p>
            <a:pPr marL="265113" marR="0" lvl="0" indent="-265113" algn="l" defTabSz="914400" rtl="0" eaLnBrk="0" fontAlgn="base" latinLnBrk="0" hangingPunct="0">
              <a:lnSpc>
                <a:spcPct val="100000"/>
              </a:lnSpc>
              <a:spcBef>
                <a:spcPct val="0"/>
              </a:spcBef>
              <a:spcAft>
                <a:spcPct val="0"/>
              </a:spcAft>
              <a:buClr>
                <a:srgbClr val="F07F09"/>
              </a:buClr>
              <a:buSzPct val="80000"/>
              <a:buFont typeface="Wingdings 2" pitchFamily="18" charset="2"/>
              <a:buChar char=""/>
              <a:tabLst/>
              <a:defRPr/>
            </a:pPr>
            <a:endParaRPr kumimoji="0" lang="ru-RU" sz="2800" b="0" i="0" u="none" strike="noStrike" kern="1200" cap="none" spc="0" normalizeH="0" baseline="0" noProof="0" dirty="0" smtClean="0">
              <a:ln>
                <a:noFill/>
              </a:ln>
              <a:solidFill>
                <a:srgbClr val="990000"/>
              </a:solidFill>
              <a:effectLst/>
              <a:uLnTx/>
              <a:uFillTx/>
              <a:latin typeface="Verdana"/>
              <a:ea typeface="+mn-ea"/>
              <a:cs typeface="+mn-cs"/>
            </a:endParaRPr>
          </a:p>
        </p:txBody>
      </p:sp>
      <p:sp>
        <p:nvSpPr>
          <p:cNvPr id="4" name="Заголовок 1"/>
          <p:cNvSpPr>
            <a:spLocks noGrp="1"/>
          </p:cNvSpPr>
          <p:nvPr>
            <p:ph type="title" idx="4294967295"/>
          </p:nvPr>
        </p:nvSpPr>
        <p:spPr>
          <a:xfrm>
            <a:off x="500063" y="285750"/>
            <a:ext cx="8183562" cy="857250"/>
          </a:xfrm>
          <a:prstGeom prst="rect">
            <a:avLst/>
          </a:prstGeom>
        </p:spPr>
        <p:txBody>
          <a:bodyPr>
            <a:normAutofit fontScale="9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rgbClr val="990000"/>
                </a:solidFill>
                <a:effectLst/>
                <a:uLnTx/>
                <a:uFillTx/>
              </a:rPr>
              <a:t/>
            </a:r>
            <a:br>
              <a:rPr kumimoji="0" lang="ru-RU" sz="1800" b="1" i="0" u="none" strike="noStrike" kern="0" cap="none" spc="0" normalizeH="0" baseline="0" noProof="0" dirty="0" smtClean="0">
                <a:ln>
                  <a:noFill/>
                </a:ln>
                <a:solidFill>
                  <a:srgbClr val="990000"/>
                </a:solidFill>
                <a:effectLst/>
                <a:uLnTx/>
                <a:uFillTx/>
              </a:rPr>
            </a:br>
            <a:r>
              <a:rPr kumimoji="0" lang="ru-RU" sz="2700" b="1" i="0" u="none" strike="noStrike" kern="0" cap="none" spc="0" normalizeH="0" baseline="0" noProof="0" dirty="0" smtClean="0">
                <a:ln>
                  <a:noFill/>
                </a:ln>
                <a:solidFill>
                  <a:srgbClr val="990000"/>
                </a:solidFill>
                <a:effectLst/>
                <a:uLnTx/>
                <a:uFillTx/>
                <a:latin typeface="Times New Roman" pitchFamily="18" charset="0"/>
                <a:cs typeface="Times New Roman" pitchFamily="18" charset="0"/>
              </a:rPr>
              <a:t>Мониторинг плодородия земель сельскохозяйственного назна­чения включает в себя следующие виды работ:</a:t>
            </a:r>
            <a:endParaRPr kumimoji="0" lang="ru-RU" sz="1800" b="1" i="0" u="none" strike="noStrike" kern="0" cap="none" spc="0" normalizeH="0" baseline="0" noProof="0" dirty="0">
              <a:ln>
                <a:noFill/>
              </a:ln>
              <a:solidFill>
                <a:srgbClr val="99000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17898151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19B0651-EE4F-4900-A07F-96A6BFA9D0F0}" type="slidenum">
              <a:rPr lang="ru-RU" smtClean="0">
                <a:solidFill>
                  <a:prstClr val="black">
                    <a:tint val="75000"/>
                  </a:prstClr>
                </a:solidFill>
              </a:rPr>
              <a:pPr/>
              <a:t>12</a:t>
            </a:fld>
            <a:endParaRPr lang="ru-RU">
              <a:solidFill>
                <a:prstClr val="black">
                  <a:tint val="75000"/>
                </a:prstClr>
              </a:solidFill>
            </a:endParaRPr>
          </a:p>
        </p:txBody>
      </p:sp>
      <p:sp>
        <p:nvSpPr>
          <p:cNvPr id="3" name="Овал 2"/>
          <p:cNvSpPr/>
          <p:nvPr/>
        </p:nvSpPr>
        <p:spPr>
          <a:xfrm>
            <a:off x="395536" y="476672"/>
            <a:ext cx="936104" cy="936104"/>
          </a:xfrm>
          <a:prstGeom prst="ellipse">
            <a:avLst/>
          </a:pr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rgbClr val="073505"/>
                </a:solidFill>
                <a:latin typeface="Times New Roman" pitchFamily="18" charset="0"/>
                <a:cs typeface="Times New Roman" pitchFamily="18" charset="0"/>
              </a:rPr>
              <a:t>2</a:t>
            </a:r>
            <a:r>
              <a:rPr lang="ru-RU" sz="2400" b="1" dirty="0" smtClean="0">
                <a:solidFill>
                  <a:srgbClr val="073505"/>
                </a:solidFill>
                <a:latin typeface="Times New Roman" pitchFamily="18" charset="0"/>
                <a:cs typeface="Times New Roman" pitchFamily="18" charset="0"/>
              </a:rPr>
              <a:t>.</a:t>
            </a:r>
            <a:endParaRPr lang="ru-RU" sz="2400" b="1" dirty="0">
              <a:solidFill>
                <a:srgbClr val="073505"/>
              </a:solidFill>
              <a:latin typeface="Times New Roman" pitchFamily="18" charset="0"/>
              <a:cs typeface="Times New Roman" pitchFamily="18" charset="0"/>
            </a:endParaRPr>
          </a:p>
        </p:txBody>
      </p:sp>
      <p:sp>
        <p:nvSpPr>
          <p:cNvPr id="5" name="Прямоугольник 4"/>
          <p:cNvSpPr/>
          <p:nvPr/>
        </p:nvSpPr>
        <p:spPr>
          <a:xfrm>
            <a:off x="1547664" y="529225"/>
            <a:ext cx="7128792" cy="830997"/>
          </a:xfrm>
          <a:prstGeom prst="rect">
            <a:avLst/>
          </a:prstGeom>
        </p:spPr>
        <p:txBody>
          <a:bodyPr wrap="square">
            <a:spAutoFit/>
          </a:bodyPr>
          <a:lstStyle/>
          <a:p>
            <a:pPr lvl="0" algn="just"/>
            <a:r>
              <a:rPr lang="ru-RU" sz="2400" b="1" dirty="0">
                <a:solidFill>
                  <a:srgbClr val="073505"/>
                </a:solidFill>
                <a:latin typeface="Times New Roman" pitchFamily="18" charset="0"/>
                <a:cs typeface="Times New Roman" pitchFamily="18" charset="0"/>
              </a:rPr>
              <a:t>Периодичность агрохимического обследования почв. Планирование и организация работ по АОП</a:t>
            </a:r>
          </a:p>
        </p:txBody>
      </p:sp>
      <p:sp>
        <p:nvSpPr>
          <p:cNvPr id="6" name="Прямоугольник 5"/>
          <p:cNvSpPr/>
          <p:nvPr/>
        </p:nvSpPr>
        <p:spPr>
          <a:xfrm>
            <a:off x="395536" y="1359632"/>
            <a:ext cx="5832648" cy="5355312"/>
          </a:xfrm>
          <a:prstGeom prst="rect">
            <a:avLst/>
          </a:prstGeom>
        </p:spPr>
        <p:txBody>
          <a:bodyPr wrap="square">
            <a:spAutoFit/>
          </a:bodyPr>
          <a:lstStyle/>
          <a:p>
            <a:pPr indent="457200" algn="just">
              <a:spcAft>
                <a:spcPts val="0"/>
              </a:spcAft>
            </a:pPr>
            <a:r>
              <a:rPr lang="ru-RU" dirty="0">
                <a:solidFill>
                  <a:srgbClr val="990000"/>
                </a:solidFill>
                <a:latin typeface="Times New Roman"/>
                <a:ea typeface="Times New Roman"/>
              </a:rPr>
              <a:t>Периодичность агрохимического обследования почв </a:t>
            </a:r>
            <a:r>
              <a:rPr lang="ru-RU" dirty="0" smtClean="0">
                <a:solidFill>
                  <a:srgbClr val="990000"/>
                </a:solidFill>
                <a:latin typeface="Times New Roman"/>
                <a:ea typeface="Times New Roman"/>
              </a:rPr>
              <a:t>устанавливается </a:t>
            </a:r>
            <a:r>
              <a:rPr lang="ru-RU" dirty="0">
                <a:solidFill>
                  <a:srgbClr val="990000"/>
                </a:solidFill>
                <a:latin typeface="Times New Roman"/>
                <a:ea typeface="Times New Roman"/>
              </a:rPr>
              <a:t>дифференцированно для различных природно-экономических районов и зон РФ.</a:t>
            </a:r>
          </a:p>
          <a:p>
            <a:pPr indent="457200" algn="ctr">
              <a:spcAft>
                <a:spcPts val="0"/>
              </a:spcAft>
            </a:pPr>
            <a:r>
              <a:rPr lang="ru-RU" b="1" dirty="0" smtClean="0">
                <a:solidFill>
                  <a:srgbClr val="990000"/>
                </a:solidFill>
                <a:latin typeface="Times New Roman"/>
                <a:ea typeface="Times New Roman"/>
              </a:rPr>
              <a:t>Сроки </a:t>
            </a:r>
            <a:r>
              <a:rPr lang="ru-RU" b="1" dirty="0">
                <a:solidFill>
                  <a:srgbClr val="990000"/>
                </a:solidFill>
                <a:latin typeface="Times New Roman"/>
                <a:ea typeface="Times New Roman"/>
              </a:rPr>
              <a:t>повторных обследований</a:t>
            </a:r>
            <a:r>
              <a:rPr lang="ru-RU" b="1" dirty="0" smtClean="0">
                <a:solidFill>
                  <a:srgbClr val="990000"/>
                </a:solidFill>
                <a:latin typeface="Times New Roman"/>
                <a:ea typeface="Times New Roman"/>
              </a:rPr>
              <a:t>:</a:t>
            </a:r>
          </a:p>
          <a:p>
            <a:pPr indent="457200" algn="just">
              <a:spcAft>
                <a:spcPts val="0"/>
              </a:spcAft>
            </a:pPr>
            <a:r>
              <a:rPr lang="ru-RU" dirty="0" smtClean="0">
                <a:solidFill>
                  <a:srgbClr val="990000"/>
                </a:solidFill>
                <a:latin typeface="Times New Roman"/>
                <a:ea typeface="Times New Roman"/>
              </a:rPr>
              <a:t>- </a:t>
            </a:r>
            <a:r>
              <a:rPr lang="ru-RU" dirty="0">
                <a:solidFill>
                  <a:srgbClr val="990000"/>
                </a:solidFill>
                <a:latin typeface="Times New Roman"/>
                <a:ea typeface="Times New Roman"/>
              </a:rPr>
              <a:t>для хозяйств, применяющих более 60 кг/га </a:t>
            </a:r>
            <a:r>
              <a:rPr lang="ru-RU" dirty="0" err="1">
                <a:solidFill>
                  <a:srgbClr val="990000"/>
                </a:solidFill>
                <a:latin typeface="Times New Roman"/>
                <a:ea typeface="Times New Roman"/>
              </a:rPr>
              <a:t>д.в</a:t>
            </a:r>
            <a:r>
              <a:rPr lang="ru-RU" dirty="0">
                <a:solidFill>
                  <a:srgbClr val="990000"/>
                </a:solidFill>
                <a:latin typeface="Times New Roman"/>
                <a:ea typeface="Times New Roman"/>
              </a:rPr>
              <a:t>. по каждому виду минеральных удобрений - 5 лет;</a:t>
            </a:r>
          </a:p>
          <a:p>
            <a:pPr indent="457200" algn="just">
              <a:spcAft>
                <a:spcPts val="0"/>
              </a:spcAft>
              <a:tabLst>
                <a:tab pos="539750" algn="l"/>
              </a:tabLst>
            </a:pPr>
            <a:r>
              <a:rPr lang="ru-RU" dirty="0">
                <a:solidFill>
                  <a:srgbClr val="990000"/>
                </a:solidFill>
                <a:latin typeface="Times New Roman"/>
                <a:ea typeface="Times New Roman"/>
              </a:rPr>
              <a:t>- для хозяйств со средним уровнем применения удобрений (30-60 кг/га </a:t>
            </a:r>
            <a:r>
              <a:rPr lang="ru-RU" dirty="0" err="1">
                <a:solidFill>
                  <a:srgbClr val="990000"/>
                </a:solidFill>
                <a:latin typeface="Times New Roman"/>
                <a:ea typeface="Times New Roman"/>
              </a:rPr>
              <a:t>д.в</a:t>
            </a:r>
            <a:r>
              <a:rPr lang="ru-RU" dirty="0">
                <a:solidFill>
                  <a:srgbClr val="990000"/>
                </a:solidFill>
                <a:latin typeface="Times New Roman"/>
                <a:ea typeface="Times New Roman"/>
              </a:rPr>
              <a:t>.) по каждому виду - 5-7</a:t>
            </a:r>
            <a:r>
              <a:rPr lang="ru-RU" i="1" dirty="0">
                <a:solidFill>
                  <a:srgbClr val="990000"/>
                </a:solidFill>
                <a:latin typeface="Times New Roman"/>
                <a:ea typeface="Times New Roman"/>
              </a:rPr>
              <a:t> </a:t>
            </a:r>
            <a:r>
              <a:rPr lang="ru-RU" dirty="0">
                <a:solidFill>
                  <a:srgbClr val="990000"/>
                </a:solidFill>
                <a:latin typeface="Times New Roman"/>
                <a:ea typeface="Times New Roman"/>
              </a:rPr>
              <a:t>лет;</a:t>
            </a:r>
          </a:p>
          <a:p>
            <a:pPr indent="457200" algn="just">
              <a:spcAft>
                <a:spcPts val="0"/>
              </a:spcAft>
              <a:tabLst>
                <a:tab pos="539750" algn="l"/>
              </a:tabLst>
            </a:pPr>
            <a:r>
              <a:rPr lang="ru-RU" dirty="0">
                <a:solidFill>
                  <a:srgbClr val="990000"/>
                </a:solidFill>
                <a:latin typeface="Times New Roman"/>
                <a:ea typeface="Times New Roman"/>
              </a:rPr>
              <a:t>- для орошаемых сельскохозяйственных угодий - 3 года;</a:t>
            </a:r>
          </a:p>
          <a:p>
            <a:pPr indent="457200" algn="just">
              <a:spcAft>
                <a:spcPts val="0"/>
              </a:spcAft>
              <a:tabLst>
                <a:tab pos="539750" algn="l"/>
              </a:tabLst>
            </a:pPr>
            <a:r>
              <a:rPr lang="ru-RU" dirty="0">
                <a:solidFill>
                  <a:srgbClr val="990000"/>
                </a:solidFill>
                <a:latin typeface="Times New Roman"/>
                <a:ea typeface="Times New Roman"/>
              </a:rPr>
              <a:t>- для осушенных сельскохозяйственных угодий - 3-5 лет;</a:t>
            </a:r>
          </a:p>
          <a:p>
            <a:pPr indent="457200" algn="just">
              <a:spcAft>
                <a:spcPts val="0"/>
              </a:spcAft>
              <a:tabLst>
                <a:tab pos="539750" algn="l"/>
              </a:tabLst>
            </a:pPr>
            <a:r>
              <a:rPr lang="ru-RU" dirty="0">
                <a:solidFill>
                  <a:srgbClr val="990000"/>
                </a:solidFill>
                <a:latin typeface="Times New Roman"/>
                <a:ea typeface="Times New Roman"/>
              </a:rPr>
              <a:t>- для </a:t>
            </a:r>
            <a:r>
              <a:rPr lang="ru-RU" dirty="0" err="1">
                <a:solidFill>
                  <a:srgbClr val="990000"/>
                </a:solidFill>
                <a:latin typeface="Times New Roman"/>
                <a:ea typeface="Times New Roman"/>
              </a:rPr>
              <a:t>госсортучастков</a:t>
            </a:r>
            <a:r>
              <a:rPr lang="ru-RU" dirty="0">
                <a:solidFill>
                  <a:srgbClr val="990000"/>
                </a:solidFill>
                <a:latin typeface="Times New Roman"/>
                <a:ea typeface="Times New Roman"/>
              </a:rPr>
              <a:t>, экспериментальных хозяйств комплексной химизации и при внедрении инновационных проектов (независимо от объемов применяемых удобрений) - 3 года;</a:t>
            </a:r>
          </a:p>
          <a:p>
            <a:pPr indent="457200" algn="just">
              <a:spcAft>
                <a:spcPts val="0"/>
              </a:spcAft>
              <a:tabLst>
                <a:tab pos="545465" algn="l"/>
              </a:tabLst>
            </a:pPr>
            <a:r>
              <a:rPr lang="ru-RU" dirty="0">
                <a:solidFill>
                  <a:srgbClr val="990000"/>
                </a:solidFill>
                <a:latin typeface="Times New Roman"/>
                <a:ea typeface="Times New Roman"/>
              </a:rPr>
              <a:t>-	по заявкам хозяйств, применяющих высокие дозы удобрений, допускается сокращение сроков между повторными обследованиями.</a:t>
            </a:r>
            <a:endParaRPr lang="ru-RU" dirty="0">
              <a:solidFill>
                <a:srgbClr val="990000"/>
              </a:solidFill>
              <a:effectLst/>
              <a:latin typeface="Times New Roman"/>
              <a:ea typeface="Times New Roman"/>
            </a:endParaRPr>
          </a:p>
        </p:txBody>
      </p:sp>
      <p:pic>
        <p:nvPicPr>
          <p:cNvPr id="8" name="Picture 2" descr="C:\Users\Агрохимия 10\Desktop\hqdefaul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2042" y="2972050"/>
            <a:ext cx="2558719" cy="19190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Агрохимия 10\Desktop\c6e1068fd5aeda0b4d1cd4e151a2548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99295" y="1524889"/>
            <a:ext cx="2566681" cy="16880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Агрохимия 10\Desktop\4fc7503c993b7a47c28a7ce18459067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40252" y="4797152"/>
            <a:ext cx="2326146" cy="1612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06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19B0651-EE4F-4900-A07F-96A6BFA9D0F0}" type="slidenum">
              <a:rPr lang="ru-RU" smtClean="0">
                <a:solidFill>
                  <a:prstClr val="black">
                    <a:tint val="75000"/>
                  </a:prstClr>
                </a:solidFill>
              </a:rPr>
              <a:pPr/>
              <a:t>13</a:t>
            </a:fld>
            <a:endParaRPr lang="ru-RU">
              <a:solidFill>
                <a:prstClr val="black">
                  <a:tint val="75000"/>
                </a:prstClr>
              </a:solidFill>
            </a:endParaRPr>
          </a:p>
        </p:txBody>
      </p:sp>
      <p:sp>
        <p:nvSpPr>
          <p:cNvPr id="3" name="Прямоугольник 2"/>
          <p:cNvSpPr/>
          <p:nvPr/>
        </p:nvSpPr>
        <p:spPr>
          <a:xfrm>
            <a:off x="179512" y="496144"/>
            <a:ext cx="5040560" cy="6001643"/>
          </a:xfrm>
          <a:prstGeom prst="rect">
            <a:avLst/>
          </a:prstGeom>
        </p:spPr>
        <p:txBody>
          <a:bodyPr wrap="square">
            <a:spAutoFit/>
          </a:bodyPr>
          <a:lstStyle/>
          <a:p>
            <a:pPr algn="ctr">
              <a:spcAft>
                <a:spcPts val="0"/>
              </a:spcAft>
            </a:pPr>
            <a:r>
              <a:rPr lang="ru-RU" sz="1600" b="1" dirty="0">
                <a:solidFill>
                  <a:srgbClr val="990000"/>
                </a:solidFill>
                <a:latin typeface="Times New Roman"/>
                <a:ea typeface="Times New Roman"/>
              </a:rPr>
              <a:t>Планирование и организация работ по </a:t>
            </a:r>
          </a:p>
          <a:p>
            <a:pPr algn="ctr">
              <a:spcAft>
                <a:spcPts val="0"/>
              </a:spcAft>
            </a:pPr>
            <a:r>
              <a:rPr lang="ru-RU" sz="1600" b="1" dirty="0">
                <a:solidFill>
                  <a:srgbClr val="990000"/>
                </a:solidFill>
                <a:latin typeface="Times New Roman"/>
                <a:ea typeface="Times New Roman"/>
              </a:rPr>
              <a:t>агрохимическому обследованию почв</a:t>
            </a:r>
          </a:p>
          <a:p>
            <a:pPr marL="6350" indent="457200" algn="just">
              <a:spcAft>
                <a:spcPts val="0"/>
              </a:spcAft>
            </a:pPr>
            <a:r>
              <a:rPr lang="ru-RU" sz="1600" dirty="0" smtClean="0">
                <a:solidFill>
                  <a:srgbClr val="990000"/>
                </a:solidFill>
                <a:latin typeface="Times New Roman"/>
                <a:ea typeface="Times New Roman"/>
              </a:rPr>
              <a:t>Агрохимическое </a:t>
            </a:r>
            <a:r>
              <a:rPr lang="ru-RU" sz="1600" dirty="0">
                <a:solidFill>
                  <a:srgbClr val="990000"/>
                </a:solidFill>
                <a:latin typeface="Times New Roman"/>
                <a:ea typeface="Times New Roman"/>
              </a:rPr>
              <a:t>обследование почв проводится в соответствии с планами работ, согласованными с региональными органами управления сельскохозяйственным производством, а также с руководителями фермер­ских (крестьянских) хозяйств, колхозов, кооперативов и других форм </a:t>
            </a:r>
            <a:r>
              <a:rPr lang="ru-RU" sz="1600" dirty="0" smtClean="0">
                <a:solidFill>
                  <a:srgbClr val="990000"/>
                </a:solidFill>
                <a:latin typeface="Times New Roman"/>
                <a:ea typeface="Times New Roman"/>
              </a:rPr>
              <a:t>соб­ственности.</a:t>
            </a:r>
          </a:p>
          <a:p>
            <a:pPr marL="6350" indent="457200" algn="just">
              <a:spcAft>
                <a:spcPts val="0"/>
              </a:spcAft>
            </a:pPr>
            <a:r>
              <a:rPr lang="ru-RU" sz="1600" dirty="0" smtClean="0">
                <a:solidFill>
                  <a:srgbClr val="990000"/>
                </a:solidFill>
                <a:latin typeface="Times New Roman"/>
                <a:ea typeface="Times New Roman"/>
              </a:rPr>
              <a:t>1. В </a:t>
            </a:r>
            <a:r>
              <a:rPr lang="ru-RU" sz="1600" dirty="0">
                <a:solidFill>
                  <a:srgbClr val="990000"/>
                </a:solidFill>
                <a:latin typeface="Times New Roman"/>
                <a:ea typeface="Times New Roman"/>
              </a:rPr>
              <a:t>плане работ определяются ежегодные объемы площадей почв, подлежащих обследованию по видам угодий, число агрохимических ана­лизов по видам с указанием методов их выполнения. Устанавливается оче­редность проведения работ по административным районам. </a:t>
            </a:r>
            <a:r>
              <a:rPr lang="ru-RU" sz="1600" b="1" dirty="0">
                <a:solidFill>
                  <a:srgbClr val="990000"/>
                </a:solidFill>
                <a:latin typeface="Times New Roman"/>
                <a:ea typeface="Times New Roman"/>
              </a:rPr>
              <a:t>Агрохимическое обследование почв административного района должно проводиться за один полевой </a:t>
            </a:r>
            <a:r>
              <a:rPr lang="ru-RU" sz="1600" b="1" dirty="0" smtClean="0">
                <a:solidFill>
                  <a:srgbClr val="990000"/>
                </a:solidFill>
                <a:latin typeface="Times New Roman"/>
                <a:ea typeface="Times New Roman"/>
              </a:rPr>
              <a:t>сезон.</a:t>
            </a:r>
          </a:p>
          <a:p>
            <a:pPr marL="6350" indent="457200" algn="just">
              <a:spcAft>
                <a:spcPts val="0"/>
              </a:spcAft>
            </a:pPr>
            <a:r>
              <a:rPr lang="ru-RU" sz="1600" dirty="0" smtClean="0">
                <a:solidFill>
                  <a:srgbClr val="990000"/>
                </a:solidFill>
                <a:latin typeface="Times New Roman"/>
                <a:ea typeface="Times New Roman"/>
              </a:rPr>
              <a:t>2. План </a:t>
            </a:r>
            <a:r>
              <a:rPr lang="ru-RU" sz="1600" dirty="0">
                <a:solidFill>
                  <a:srgbClr val="990000"/>
                </a:solidFill>
                <a:latin typeface="Times New Roman"/>
                <a:ea typeface="Times New Roman"/>
              </a:rPr>
              <a:t>работ на текущий год составляется руководителем отдела почвенно-агрохимических изысканий</a:t>
            </a:r>
            <a:r>
              <a:rPr lang="ru-RU" sz="1600" dirty="0" smtClean="0">
                <a:solidFill>
                  <a:srgbClr val="990000"/>
                </a:solidFill>
                <a:latin typeface="Times New Roman"/>
                <a:ea typeface="Times New Roman"/>
              </a:rPr>
              <a:t>.</a:t>
            </a:r>
          </a:p>
          <a:p>
            <a:pPr marL="6350" indent="457200" algn="just">
              <a:spcAft>
                <a:spcPts val="0"/>
              </a:spcAft>
            </a:pPr>
            <a:r>
              <a:rPr lang="ru-RU" sz="1600" dirty="0">
                <a:solidFill>
                  <a:srgbClr val="990000"/>
                </a:solidFill>
                <a:latin typeface="Times New Roman"/>
                <a:ea typeface="Times New Roman"/>
              </a:rPr>
              <a:t>3. Площади сельскохозяйственных угодий, подлежащих обследованию, учитываются по состоянию на 1 января предшествующего агрохи­мическому обследованию года.</a:t>
            </a:r>
          </a:p>
          <a:p>
            <a:pPr marL="6350" indent="457200" algn="just">
              <a:spcAft>
                <a:spcPts val="0"/>
              </a:spcAft>
            </a:pPr>
            <a:endParaRPr lang="ru-RU" sz="1600" dirty="0">
              <a:solidFill>
                <a:srgbClr val="990000"/>
              </a:solidFill>
              <a:latin typeface="Times New Roman"/>
              <a:ea typeface="Times New Roman"/>
            </a:endParaRPr>
          </a:p>
        </p:txBody>
      </p:sp>
      <p:pic>
        <p:nvPicPr>
          <p:cNvPr id="3077" name="Picture 5" descr="C:\Users\Агрохимия 10\Desktop\Безымянный.png"/>
          <p:cNvPicPr>
            <a:picLocks noChangeAspect="1" noChangeArrowheads="1"/>
          </p:cNvPicPr>
          <p:nvPr/>
        </p:nvPicPr>
        <p:blipFill rotWithShape="1">
          <a:blip r:embed="rId4">
            <a:extLst>
              <a:ext uri="{28A0092B-C50C-407E-A947-70E740481C1C}">
                <a14:useLocalDpi xmlns:a14="http://schemas.microsoft.com/office/drawing/2010/main" val="0"/>
              </a:ext>
            </a:extLst>
          </a:blip>
          <a:srcRect l="4818" t="4482" r="5589" b="5813"/>
          <a:stretch/>
        </p:blipFill>
        <p:spPr bwMode="auto">
          <a:xfrm>
            <a:off x="5436096" y="4243976"/>
            <a:ext cx="3624884" cy="20774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Агрохимия 10\Desktop\neobhodimye-dokumenty-5.jpg"/>
          <p:cNvPicPr>
            <a:picLocks noChangeAspect="1" noChangeArrowheads="1"/>
          </p:cNvPicPr>
          <p:nvPr/>
        </p:nvPicPr>
        <p:blipFill rotWithShape="1">
          <a:blip r:embed="rId5">
            <a:extLst>
              <a:ext uri="{28A0092B-C50C-407E-A947-70E740481C1C}">
                <a14:useLocalDpi xmlns:a14="http://schemas.microsoft.com/office/drawing/2010/main" val="0"/>
              </a:ext>
            </a:extLst>
          </a:blip>
          <a:srcRect l="13946" t="4815" r="12737"/>
          <a:stretch/>
        </p:blipFill>
        <p:spPr bwMode="auto">
          <a:xfrm>
            <a:off x="5958134" y="480323"/>
            <a:ext cx="3185866" cy="3795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6765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19B0651-EE4F-4900-A07F-96A6BFA9D0F0}" type="slidenum">
              <a:rPr lang="ru-RU" smtClean="0">
                <a:solidFill>
                  <a:prstClr val="black">
                    <a:tint val="75000"/>
                  </a:prstClr>
                </a:solidFill>
              </a:rPr>
              <a:pPr/>
              <a:t>14</a:t>
            </a:fld>
            <a:endParaRPr lang="ru-RU">
              <a:solidFill>
                <a:prstClr val="black">
                  <a:tint val="75000"/>
                </a:prstClr>
              </a:solidFill>
            </a:endParaRPr>
          </a:p>
        </p:txBody>
      </p:sp>
      <p:sp>
        <p:nvSpPr>
          <p:cNvPr id="3" name="Прямоугольник 2"/>
          <p:cNvSpPr/>
          <p:nvPr/>
        </p:nvSpPr>
        <p:spPr>
          <a:xfrm>
            <a:off x="323528" y="515194"/>
            <a:ext cx="5544616" cy="5755422"/>
          </a:xfrm>
          <a:prstGeom prst="rect">
            <a:avLst/>
          </a:prstGeom>
        </p:spPr>
        <p:txBody>
          <a:bodyPr wrap="square">
            <a:spAutoFit/>
          </a:bodyPr>
          <a:lstStyle/>
          <a:p>
            <a:pPr lvl="0" indent="457200" algn="just">
              <a:tabLst>
                <a:tab pos="533400" algn="l"/>
              </a:tabLst>
            </a:pPr>
            <a:r>
              <a:rPr lang="ru-RU" sz="1600" dirty="0" smtClean="0">
                <a:solidFill>
                  <a:srgbClr val="990000"/>
                </a:solidFill>
                <a:latin typeface="Times New Roman"/>
                <a:ea typeface="Times New Roman"/>
              </a:rPr>
              <a:t>4. Утвержденный </a:t>
            </a:r>
            <a:r>
              <a:rPr lang="ru-RU" sz="1600" dirty="0">
                <a:solidFill>
                  <a:srgbClr val="990000"/>
                </a:solidFill>
                <a:latin typeface="Times New Roman"/>
                <a:ea typeface="Times New Roman"/>
              </a:rPr>
              <a:t>план работ по агрохимическому обследованию почв доводится до заказчиков не позднее 15 ноября предшествующего агрохимическому обследованию года.</a:t>
            </a:r>
          </a:p>
          <a:p>
            <a:pPr lvl="0" indent="457200" algn="just">
              <a:tabLst>
                <a:tab pos="533400" algn="l"/>
              </a:tabLst>
            </a:pPr>
            <a:r>
              <a:rPr lang="ru-RU" sz="1600" dirty="0" smtClean="0">
                <a:solidFill>
                  <a:srgbClr val="990000"/>
                </a:solidFill>
                <a:latin typeface="Times New Roman"/>
                <a:ea typeface="Times New Roman"/>
              </a:rPr>
              <a:t>5. Заключение </a:t>
            </a:r>
            <a:r>
              <a:rPr lang="ru-RU" sz="1600" dirty="0">
                <a:solidFill>
                  <a:srgbClr val="990000"/>
                </a:solidFill>
                <a:latin typeface="Times New Roman"/>
                <a:ea typeface="Times New Roman"/>
              </a:rPr>
              <a:t>договоров с хозяйствами на проведение </a:t>
            </a:r>
            <a:r>
              <a:rPr lang="ru-RU" sz="1600" dirty="0" smtClean="0">
                <a:solidFill>
                  <a:srgbClr val="990000"/>
                </a:solidFill>
                <a:latin typeface="Times New Roman"/>
                <a:ea typeface="Times New Roman"/>
              </a:rPr>
              <a:t>агрохимического </a:t>
            </a:r>
            <a:r>
              <a:rPr lang="ru-RU" sz="1600" dirty="0">
                <a:solidFill>
                  <a:srgbClr val="990000"/>
                </a:solidFill>
                <a:latin typeface="Times New Roman"/>
                <a:ea typeface="Times New Roman"/>
              </a:rPr>
              <a:t>обследования почв проводится не позднее 15 декабря </a:t>
            </a:r>
            <a:r>
              <a:rPr lang="ru-RU" sz="1600" dirty="0" smtClean="0">
                <a:solidFill>
                  <a:srgbClr val="990000"/>
                </a:solidFill>
                <a:latin typeface="Times New Roman"/>
                <a:ea typeface="Times New Roman"/>
              </a:rPr>
              <a:t>предшествующего </a:t>
            </a:r>
            <a:r>
              <a:rPr lang="ru-RU" sz="1600" dirty="0">
                <a:solidFill>
                  <a:srgbClr val="990000"/>
                </a:solidFill>
                <a:latin typeface="Times New Roman"/>
                <a:ea typeface="Times New Roman"/>
              </a:rPr>
              <a:t>агрохимическому обследованию года.</a:t>
            </a:r>
          </a:p>
          <a:p>
            <a:pPr lvl="0" indent="457200" algn="just">
              <a:tabLst>
                <a:tab pos="533400" algn="l"/>
              </a:tabLst>
            </a:pPr>
            <a:r>
              <a:rPr lang="ru-RU" sz="1600" dirty="0" smtClean="0">
                <a:solidFill>
                  <a:srgbClr val="990000"/>
                </a:solidFill>
                <a:latin typeface="Times New Roman"/>
                <a:ea typeface="Times New Roman"/>
              </a:rPr>
              <a:t>6. План </a:t>
            </a:r>
            <a:r>
              <a:rPr lang="ru-RU" sz="1600" dirty="0">
                <a:solidFill>
                  <a:srgbClr val="990000"/>
                </a:solidFill>
                <a:latin typeface="Times New Roman"/>
                <a:ea typeface="Times New Roman"/>
              </a:rPr>
              <a:t>проведения агрохимического обследования по каждому хо­зяйству доводится до конкретных исполнителей не позднее, чем за один месяц до начала полевого сезона. Ежемесячное планирование работ осу­ществляется по нарядам-заданиям.</a:t>
            </a:r>
          </a:p>
          <a:p>
            <a:pPr lvl="0" indent="457200" algn="just">
              <a:tabLst>
                <a:tab pos="533400" algn="l"/>
              </a:tabLst>
            </a:pPr>
            <a:r>
              <a:rPr lang="ru-RU" sz="1600" dirty="0" smtClean="0">
                <a:solidFill>
                  <a:srgbClr val="990000"/>
                </a:solidFill>
                <a:latin typeface="Times New Roman"/>
                <a:ea typeface="Times New Roman"/>
              </a:rPr>
              <a:t>7. Для </a:t>
            </a:r>
            <a:r>
              <a:rPr lang="ru-RU" sz="1600" dirty="0">
                <a:solidFill>
                  <a:srgbClr val="990000"/>
                </a:solidFill>
                <a:latin typeface="Times New Roman"/>
                <a:ea typeface="Times New Roman"/>
              </a:rPr>
              <a:t>проведения агрохимического обследования в отделе почвенно-агрохимических изысканий организуются полевые группы в составе начальника группы, главных, ведущих, старших специалистов и специалистов почвоведов-агрохимиков. Число и состав групп определяются объемом почвенно-агрохимических изысканий.</a:t>
            </a:r>
          </a:p>
          <a:p>
            <a:pPr lvl="0" indent="457200" algn="just">
              <a:tabLst>
                <a:tab pos="533400" algn="l"/>
              </a:tabLst>
            </a:pPr>
            <a:r>
              <a:rPr lang="ru-RU" sz="1600" dirty="0" smtClean="0">
                <a:solidFill>
                  <a:srgbClr val="990000"/>
                </a:solidFill>
                <a:latin typeface="Times New Roman"/>
                <a:ea typeface="Times New Roman"/>
              </a:rPr>
              <a:t>8. Руководитель </a:t>
            </a:r>
            <a:r>
              <a:rPr lang="ru-RU" sz="1600" dirty="0">
                <a:solidFill>
                  <a:srgbClr val="990000"/>
                </a:solidFill>
                <a:latin typeface="Times New Roman"/>
                <a:ea typeface="Times New Roman"/>
              </a:rPr>
              <a:t>отдела почвенно-агрохимических изысканий несет ответственность за планирование, организацию и качество по агрохимическому обследованию почв и соблюдение договорных обязательств.</a:t>
            </a:r>
          </a:p>
        </p:txBody>
      </p:sp>
      <p:pic>
        <p:nvPicPr>
          <p:cNvPr id="4" name="Picture 4" descr="C:\Users\Агрохимия 10\Desktop\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0437" y="546228"/>
            <a:ext cx="2819517" cy="20985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Агрохимия 10\Desktop\Безымянный.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5454" y="2204543"/>
            <a:ext cx="2808545" cy="18725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Агрохимия 10\Desktop\image027_1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0311" y="4085793"/>
            <a:ext cx="2779643" cy="1853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06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19B0651-EE4F-4900-A07F-96A6BFA9D0F0}" type="slidenum">
              <a:rPr lang="ru-RU" smtClean="0">
                <a:solidFill>
                  <a:prstClr val="black">
                    <a:tint val="75000"/>
                  </a:prstClr>
                </a:solidFill>
              </a:rPr>
              <a:pPr/>
              <a:t>15</a:t>
            </a:fld>
            <a:endParaRPr lang="ru-RU">
              <a:solidFill>
                <a:prstClr val="black">
                  <a:tint val="75000"/>
                </a:prstClr>
              </a:solidFill>
            </a:endParaRPr>
          </a:p>
        </p:txBody>
      </p:sp>
      <p:sp>
        <p:nvSpPr>
          <p:cNvPr id="3" name="Овал 2"/>
          <p:cNvSpPr/>
          <p:nvPr/>
        </p:nvSpPr>
        <p:spPr>
          <a:xfrm>
            <a:off x="534899" y="476672"/>
            <a:ext cx="936104" cy="936104"/>
          </a:xfrm>
          <a:prstGeom prst="ellipse">
            <a:avLst/>
          </a:pr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rgbClr val="073505"/>
                </a:solidFill>
                <a:latin typeface="Times New Roman" pitchFamily="18" charset="0"/>
                <a:cs typeface="Times New Roman" pitchFamily="18" charset="0"/>
              </a:rPr>
              <a:t>3</a:t>
            </a:r>
            <a:r>
              <a:rPr lang="ru-RU" sz="2400" b="1" dirty="0" smtClean="0">
                <a:solidFill>
                  <a:srgbClr val="073505"/>
                </a:solidFill>
                <a:latin typeface="Times New Roman" pitchFamily="18" charset="0"/>
                <a:cs typeface="Times New Roman" pitchFamily="18" charset="0"/>
              </a:rPr>
              <a:t>.</a:t>
            </a:r>
            <a:endParaRPr lang="ru-RU" sz="2400" b="1" dirty="0">
              <a:solidFill>
                <a:srgbClr val="073505"/>
              </a:solidFill>
              <a:latin typeface="Times New Roman" pitchFamily="18" charset="0"/>
              <a:cs typeface="Times New Roman" pitchFamily="18" charset="0"/>
            </a:endParaRPr>
          </a:p>
        </p:txBody>
      </p:sp>
      <p:sp>
        <p:nvSpPr>
          <p:cNvPr id="5" name="Прямоугольник 4"/>
          <p:cNvSpPr/>
          <p:nvPr/>
        </p:nvSpPr>
        <p:spPr>
          <a:xfrm>
            <a:off x="1619672" y="581779"/>
            <a:ext cx="7277460" cy="830997"/>
          </a:xfrm>
          <a:prstGeom prst="rect">
            <a:avLst/>
          </a:prstGeom>
        </p:spPr>
        <p:txBody>
          <a:bodyPr wrap="square">
            <a:spAutoFit/>
          </a:bodyPr>
          <a:lstStyle/>
          <a:p>
            <a:pPr lvl="0" algn="just"/>
            <a:r>
              <a:rPr lang="ru-RU" sz="2400" b="1" dirty="0" smtClean="0">
                <a:solidFill>
                  <a:srgbClr val="073505"/>
                </a:solidFill>
                <a:latin typeface="Times New Roman" pitchFamily="18" charset="0"/>
                <a:cs typeface="Times New Roman" pitchFamily="18" charset="0"/>
              </a:rPr>
              <a:t>Организация полевых работ по агрохимическому обследованию почв в хозяйстве</a:t>
            </a:r>
            <a:endParaRPr lang="ru-RU" sz="2400" b="1" dirty="0">
              <a:solidFill>
                <a:srgbClr val="073505"/>
              </a:solidFill>
              <a:latin typeface="Times New Roman" pitchFamily="18" charset="0"/>
              <a:cs typeface="Times New Roman" pitchFamily="18" charset="0"/>
            </a:endParaRPr>
          </a:p>
        </p:txBody>
      </p:sp>
      <p:sp>
        <p:nvSpPr>
          <p:cNvPr id="6" name="Прямоугольник 5"/>
          <p:cNvSpPr/>
          <p:nvPr/>
        </p:nvSpPr>
        <p:spPr>
          <a:xfrm>
            <a:off x="251520" y="1412776"/>
            <a:ext cx="6528375" cy="5355312"/>
          </a:xfrm>
          <a:prstGeom prst="rect">
            <a:avLst/>
          </a:prstGeom>
        </p:spPr>
        <p:txBody>
          <a:bodyPr wrap="square">
            <a:spAutoFit/>
          </a:bodyPr>
          <a:lstStyle/>
          <a:p>
            <a:pPr algn="just">
              <a:spcAft>
                <a:spcPts val="0"/>
              </a:spcAft>
            </a:pPr>
            <a:r>
              <a:rPr lang="ru-RU" dirty="0" smtClean="0">
                <a:solidFill>
                  <a:srgbClr val="990000"/>
                </a:solidFill>
                <a:latin typeface="Times New Roman"/>
                <a:ea typeface="Times New Roman"/>
              </a:rPr>
              <a:t>1</a:t>
            </a:r>
            <a:r>
              <a:rPr lang="ru-RU" dirty="0">
                <a:solidFill>
                  <a:srgbClr val="990000"/>
                </a:solidFill>
                <a:latin typeface="Times New Roman"/>
                <a:ea typeface="Times New Roman"/>
              </a:rPr>
              <a:t>. В нечерноземной, лесостепной и степной зонах, горных областях полевое агрохимическое обследование проводится в масштабе 1:10000 и 1:25000; в полупустынной и пустынной зонах - в масштабе 1:25000. До­пускается уменьшение масштаба до 1:50000 при условии четкого выделения на картографической основе всех земельных участков сельскохозяйственных угодий. На орошаемых землях обследование проводится в масштабе 1:5000-1:10000. </a:t>
            </a:r>
            <a:endParaRPr lang="ru-RU" sz="1100" dirty="0">
              <a:solidFill>
                <a:srgbClr val="990000"/>
              </a:solidFill>
              <a:latin typeface="Times New Roman"/>
              <a:ea typeface="Times New Roman"/>
            </a:endParaRPr>
          </a:p>
          <a:p>
            <a:pPr algn="just">
              <a:spcAft>
                <a:spcPts val="0"/>
              </a:spcAft>
            </a:pPr>
            <a:r>
              <a:rPr lang="ru-RU" dirty="0" smtClean="0">
                <a:solidFill>
                  <a:srgbClr val="990000"/>
                </a:solidFill>
                <a:latin typeface="Times New Roman"/>
                <a:ea typeface="Times New Roman"/>
              </a:rPr>
              <a:t>2</a:t>
            </a:r>
            <a:r>
              <a:rPr lang="ru-RU" dirty="0">
                <a:solidFill>
                  <a:srgbClr val="990000"/>
                </a:solidFill>
                <a:latin typeface="Times New Roman"/>
                <a:ea typeface="Times New Roman"/>
              </a:rPr>
              <a:t>. При выезде на полевые работы специалистам, проводящим агро­химическое обследование, выдаются сопроводительные письма, подпи­санные начальником районного управления сельского хозяйства, необхо­димое снаряжение, наряд-отчет на проведение работ. Полевые работы про­водятся при температуре </a:t>
            </a:r>
            <a:r>
              <a:rPr lang="ru-RU" b="1" dirty="0">
                <a:solidFill>
                  <a:srgbClr val="990000"/>
                </a:solidFill>
                <a:latin typeface="Times New Roman"/>
                <a:ea typeface="Times New Roman"/>
              </a:rPr>
              <a:t>не ниже +5° С.</a:t>
            </a:r>
            <a:endParaRPr lang="ru-RU" sz="1100" b="1" dirty="0">
              <a:solidFill>
                <a:srgbClr val="990000"/>
              </a:solidFill>
              <a:latin typeface="Times New Roman"/>
              <a:ea typeface="Times New Roman"/>
            </a:endParaRPr>
          </a:p>
          <a:p>
            <a:pPr algn="just">
              <a:spcAft>
                <a:spcPts val="0"/>
              </a:spcAft>
            </a:pPr>
            <a:r>
              <a:rPr lang="ru-RU" dirty="0" smtClean="0">
                <a:solidFill>
                  <a:srgbClr val="990000"/>
                </a:solidFill>
                <a:latin typeface="Times New Roman"/>
                <a:ea typeface="Times New Roman"/>
              </a:rPr>
              <a:t>3</a:t>
            </a:r>
            <a:r>
              <a:rPr lang="ru-RU" dirty="0">
                <a:solidFill>
                  <a:srgbClr val="990000"/>
                </a:solidFill>
                <a:latin typeface="Times New Roman"/>
                <a:ea typeface="Times New Roman"/>
              </a:rPr>
              <a:t>. По приезде в хозяйство почвовед-агрохимик собирает сведения о применении удобрений, проведении мелиорации, урожайности сельскохо­зяйственных культур за последние 3-5 лет и заносит их в журнал агрохи­мического обследования почв хозяйства</a:t>
            </a:r>
            <a:r>
              <a:rPr lang="ru-RU" dirty="0" smtClean="0">
                <a:solidFill>
                  <a:srgbClr val="990000"/>
                </a:solidFill>
                <a:latin typeface="Times New Roman"/>
                <a:ea typeface="Times New Roman"/>
              </a:rPr>
              <a:t>.</a:t>
            </a:r>
            <a:endParaRPr lang="ru-RU" sz="1100" dirty="0">
              <a:solidFill>
                <a:srgbClr val="990000"/>
              </a:solidFill>
              <a:latin typeface="Times New Roman"/>
              <a:ea typeface="Times New Roman"/>
            </a:endParaRPr>
          </a:p>
        </p:txBody>
      </p:sp>
      <p:pic>
        <p:nvPicPr>
          <p:cNvPr id="4098" name="Picture 2" descr="C:\Users\Агрохимия 10\Desktop\monitoring-the-condition-of-crops-01.jpg"/>
          <p:cNvPicPr>
            <a:picLocks noChangeAspect="1" noChangeArrowheads="1"/>
          </p:cNvPicPr>
          <p:nvPr/>
        </p:nvPicPr>
        <p:blipFill rotWithShape="1">
          <a:blip r:embed="rId4">
            <a:extLst>
              <a:ext uri="{28A0092B-C50C-407E-A947-70E740481C1C}">
                <a14:useLocalDpi xmlns:a14="http://schemas.microsoft.com/office/drawing/2010/main" val="0"/>
              </a:ext>
            </a:extLst>
          </a:blip>
          <a:srcRect r="45109"/>
          <a:stretch/>
        </p:blipFill>
        <p:spPr bwMode="auto">
          <a:xfrm>
            <a:off x="6913217" y="1073061"/>
            <a:ext cx="2230783" cy="304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Агрохимия 10\Desktop\20160824105404743.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6939"/>
          <a:stretch/>
        </p:blipFill>
        <p:spPr bwMode="auto">
          <a:xfrm>
            <a:off x="6913217" y="3789040"/>
            <a:ext cx="2230783" cy="2614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06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19B0651-EE4F-4900-A07F-96A6BFA9D0F0}" type="slidenum">
              <a:rPr lang="ru-RU" smtClean="0">
                <a:solidFill>
                  <a:prstClr val="black">
                    <a:tint val="75000"/>
                  </a:prstClr>
                </a:solidFill>
              </a:rPr>
              <a:pPr/>
              <a:t>16</a:t>
            </a:fld>
            <a:endParaRPr lang="ru-RU">
              <a:solidFill>
                <a:prstClr val="black">
                  <a:tint val="75000"/>
                </a:prstClr>
              </a:solidFill>
            </a:endParaRPr>
          </a:p>
        </p:txBody>
      </p:sp>
      <p:sp>
        <p:nvSpPr>
          <p:cNvPr id="3" name="Прямоугольник 2"/>
          <p:cNvSpPr/>
          <p:nvPr/>
        </p:nvSpPr>
        <p:spPr>
          <a:xfrm>
            <a:off x="251520" y="374407"/>
            <a:ext cx="6924534" cy="6463308"/>
          </a:xfrm>
          <a:prstGeom prst="rect">
            <a:avLst/>
          </a:prstGeom>
        </p:spPr>
        <p:txBody>
          <a:bodyPr wrap="square">
            <a:spAutoFit/>
          </a:bodyPr>
          <a:lstStyle/>
          <a:p>
            <a:pPr lvl="0" algn="just"/>
            <a:r>
              <a:rPr lang="ru-RU" dirty="0" smtClean="0">
                <a:solidFill>
                  <a:srgbClr val="990000"/>
                </a:solidFill>
                <a:latin typeface="Times New Roman"/>
                <a:ea typeface="Times New Roman"/>
              </a:rPr>
              <a:t>4</a:t>
            </a:r>
            <a:r>
              <a:rPr lang="ru-RU" dirty="0">
                <a:solidFill>
                  <a:srgbClr val="990000"/>
                </a:solidFill>
                <a:latin typeface="Times New Roman"/>
                <a:ea typeface="Times New Roman"/>
              </a:rPr>
              <a:t>. Совместно с агрономом хозяйства почвовед-агрохимик объезжает и осматривает земельные угодья, уточняет и наносит на план землеполь­зования визуальные изменения в ситуации (новые дороги, границы полей, лесопосадки и т.д.). На орошаемых участках отмечается отложения солей на поверхности. Уточняется размещение посевов сельскохозяйственных культур, их состояние, степень засоренности, соответствие конфигурации площади кадастровому номеру земельного участка, отмечаются земельные участки, систематически удобрявшиеся высокими дозами удобрений, отмечается </a:t>
            </a:r>
            <a:r>
              <a:rPr lang="ru-RU" dirty="0" err="1">
                <a:solidFill>
                  <a:srgbClr val="990000"/>
                </a:solidFill>
                <a:latin typeface="Times New Roman"/>
                <a:ea typeface="Times New Roman"/>
              </a:rPr>
              <a:t>эродированность</a:t>
            </a:r>
            <a:r>
              <a:rPr lang="ru-RU" dirty="0">
                <a:solidFill>
                  <a:srgbClr val="990000"/>
                </a:solidFill>
                <a:latin typeface="Times New Roman"/>
                <a:ea typeface="Times New Roman"/>
              </a:rPr>
              <a:t>, </a:t>
            </a:r>
            <a:r>
              <a:rPr lang="ru-RU" dirty="0" err="1">
                <a:solidFill>
                  <a:srgbClr val="990000"/>
                </a:solidFill>
                <a:latin typeface="Times New Roman"/>
                <a:ea typeface="Times New Roman"/>
              </a:rPr>
              <a:t>закустаренность</a:t>
            </a:r>
            <a:r>
              <a:rPr lang="ru-RU" dirty="0">
                <a:solidFill>
                  <a:srgbClr val="990000"/>
                </a:solidFill>
                <a:latin typeface="Times New Roman"/>
                <a:ea typeface="Times New Roman"/>
              </a:rPr>
              <a:t> и </a:t>
            </a:r>
            <a:r>
              <a:rPr lang="ru-RU" dirty="0" err="1">
                <a:solidFill>
                  <a:srgbClr val="990000"/>
                </a:solidFill>
                <a:latin typeface="Times New Roman"/>
                <a:ea typeface="Times New Roman"/>
              </a:rPr>
              <a:t>завалуненность</a:t>
            </a:r>
            <a:r>
              <a:rPr lang="ru-RU" dirty="0">
                <a:solidFill>
                  <a:srgbClr val="990000"/>
                </a:solidFill>
                <a:latin typeface="Times New Roman"/>
                <a:ea typeface="Times New Roman"/>
              </a:rPr>
              <a:t> полей. Все эти данные заносят в «Журнал агрохимического обследования почв...» и отмечают на плане землепользования.</a:t>
            </a:r>
            <a:endParaRPr lang="ru-RU" sz="1100" dirty="0">
              <a:solidFill>
                <a:srgbClr val="990000"/>
              </a:solidFill>
              <a:latin typeface="Times New Roman"/>
              <a:ea typeface="Times New Roman"/>
            </a:endParaRPr>
          </a:p>
          <a:p>
            <a:pPr lvl="0" algn="just"/>
            <a:r>
              <a:rPr lang="ru-RU" dirty="0" smtClean="0">
                <a:solidFill>
                  <a:srgbClr val="990000"/>
                </a:solidFill>
                <a:latin typeface="Times New Roman"/>
                <a:ea typeface="Times New Roman"/>
              </a:rPr>
              <a:t>5</a:t>
            </a:r>
            <a:r>
              <a:rPr lang="ru-RU" dirty="0">
                <a:solidFill>
                  <a:srgbClr val="990000"/>
                </a:solidFill>
                <a:latin typeface="Times New Roman"/>
                <a:ea typeface="Times New Roman"/>
              </a:rPr>
              <a:t>. Для составления сертификатов почв земельных участков и уточ­нения суммарных площадей различных типов сельскохозяйственных угодий почвовед-агрохимик проверяет соответствие общей площади каждого из сельхозугодий с информацией кадастровой карты.</a:t>
            </a:r>
            <a:endParaRPr lang="ru-RU" sz="1100" dirty="0">
              <a:solidFill>
                <a:srgbClr val="990000"/>
              </a:solidFill>
              <a:latin typeface="Times New Roman"/>
              <a:ea typeface="Times New Roman"/>
            </a:endParaRPr>
          </a:p>
          <a:p>
            <a:pPr lvl="0" algn="just"/>
            <a:r>
              <a:rPr lang="ru-RU" dirty="0" smtClean="0">
                <a:solidFill>
                  <a:srgbClr val="990000"/>
                </a:solidFill>
                <a:latin typeface="Times New Roman"/>
                <a:ea typeface="Times New Roman"/>
              </a:rPr>
              <a:t>6</a:t>
            </a:r>
            <a:r>
              <a:rPr lang="ru-RU" dirty="0">
                <a:solidFill>
                  <a:srgbClr val="990000"/>
                </a:solidFill>
                <a:latin typeface="Times New Roman"/>
                <a:ea typeface="Times New Roman"/>
              </a:rPr>
              <a:t>. Сертифицируемые земельные участки выделяют почвовед-агрохимик и главный агроном хозяйства по кадастровой карте перед проведением агрохимического обследования почв. При этом учитываются сложившиеся в хозяйстве система землепользования и нумерация кадастровой карты. Схема земельных участков обязательно должна соответствовать кадастровой карте.</a:t>
            </a:r>
            <a:endParaRPr lang="ru-RU" sz="1100" dirty="0">
              <a:solidFill>
                <a:srgbClr val="990000"/>
              </a:solidFill>
              <a:latin typeface="Times New Roman"/>
              <a:ea typeface="Times New Roman"/>
            </a:endParaRPr>
          </a:p>
        </p:txBody>
      </p:sp>
      <p:pic>
        <p:nvPicPr>
          <p:cNvPr id="4" name="Picture 2" descr="C:\Users\Агрохимия 10\Desktop\274024_original.jpg"/>
          <p:cNvPicPr>
            <a:picLocks noChangeAspect="1" noChangeArrowheads="1"/>
          </p:cNvPicPr>
          <p:nvPr/>
        </p:nvPicPr>
        <p:blipFill rotWithShape="1">
          <a:blip r:embed="rId4">
            <a:extLst>
              <a:ext uri="{28A0092B-C50C-407E-A947-70E740481C1C}">
                <a14:useLocalDpi xmlns:a14="http://schemas.microsoft.com/office/drawing/2010/main" val="0"/>
              </a:ext>
            </a:extLst>
          </a:blip>
          <a:srcRect r="42251"/>
          <a:stretch/>
        </p:blipFill>
        <p:spPr bwMode="auto">
          <a:xfrm>
            <a:off x="7178895" y="509532"/>
            <a:ext cx="1967946" cy="2808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Агрохимия 10\Desktop\cifra-1024x685.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4347"/>
          <a:stretch/>
        </p:blipFill>
        <p:spPr bwMode="auto">
          <a:xfrm>
            <a:off x="7176055" y="3617016"/>
            <a:ext cx="1967946" cy="266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06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19B0651-EE4F-4900-A07F-96A6BFA9D0F0}" type="slidenum">
              <a:rPr lang="ru-RU" smtClean="0">
                <a:solidFill>
                  <a:prstClr val="black">
                    <a:tint val="75000"/>
                  </a:prstClr>
                </a:solidFill>
              </a:rPr>
              <a:pPr/>
              <a:t>17</a:t>
            </a:fld>
            <a:endParaRPr lang="ru-RU">
              <a:solidFill>
                <a:prstClr val="black">
                  <a:tint val="75000"/>
                </a:prstClr>
              </a:solidFill>
            </a:endParaRPr>
          </a:p>
        </p:txBody>
      </p:sp>
      <p:sp>
        <p:nvSpPr>
          <p:cNvPr id="3" name="Овал 2"/>
          <p:cNvSpPr/>
          <p:nvPr/>
        </p:nvSpPr>
        <p:spPr>
          <a:xfrm>
            <a:off x="479750" y="548680"/>
            <a:ext cx="936104" cy="936104"/>
          </a:xfrm>
          <a:prstGeom prst="ellipse">
            <a:avLst/>
          </a:pr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rgbClr val="073505"/>
                </a:solidFill>
                <a:latin typeface="Times New Roman" pitchFamily="18" charset="0"/>
                <a:cs typeface="Times New Roman" pitchFamily="18" charset="0"/>
              </a:rPr>
              <a:t>4</a:t>
            </a:r>
            <a:r>
              <a:rPr lang="ru-RU" sz="2400" b="1" dirty="0" smtClean="0">
                <a:solidFill>
                  <a:srgbClr val="073505"/>
                </a:solidFill>
                <a:latin typeface="Times New Roman" pitchFamily="18" charset="0"/>
                <a:cs typeface="Times New Roman" pitchFamily="18" charset="0"/>
              </a:rPr>
              <a:t>.</a:t>
            </a:r>
            <a:endParaRPr lang="ru-RU" sz="2400" b="1" dirty="0">
              <a:solidFill>
                <a:srgbClr val="073505"/>
              </a:solidFill>
              <a:latin typeface="Times New Roman" pitchFamily="18" charset="0"/>
              <a:cs typeface="Times New Roman" pitchFamily="18" charset="0"/>
            </a:endParaRPr>
          </a:p>
        </p:txBody>
      </p:sp>
      <p:sp>
        <p:nvSpPr>
          <p:cNvPr id="5" name="Прямоугольник 4"/>
          <p:cNvSpPr/>
          <p:nvPr/>
        </p:nvSpPr>
        <p:spPr>
          <a:xfrm>
            <a:off x="1863853" y="785899"/>
            <a:ext cx="5272277" cy="461665"/>
          </a:xfrm>
          <a:prstGeom prst="rect">
            <a:avLst/>
          </a:prstGeom>
        </p:spPr>
        <p:txBody>
          <a:bodyPr wrap="none">
            <a:spAutoFit/>
          </a:bodyPr>
          <a:lstStyle/>
          <a:p>
            <a:pPr lvl="0" algn="just"/>
            <a:r>
              <a:rPr lang="ru-RU" sz="2400" b="1" dirty="0">
                <a:solidFill>
                  <a:srgbClr val="073505"/>
                </a:solidFill>
                <a:latin typeface="Times New Roman" pitchFamily="18" charset="0"/>
                <a:cs typeface="Times New Roman" pitchFamily="18" charset="0"/>
              </a:rPr>
              <a:t>Структура агрохимической службы.</a:t>
            </a:r>
          </a:p>
        </p:txBody>
      </p:sp>
      <p:sp>
        <p:nvSpPr>
          <p:cNvPr id="4" name="Прямоугольник 3"/>
          <p:cNvSpPr/>
          <p:nvPr/>
        </p:nvSpPr>
        <p:spPr>
          <a:xfrm>
            <a:off x="720079" y="1835045"/>
            <a:ext cx="4874501" cy="3416320"/>
          </a:xfrm>
          <a:prstGeom prst="rect">
            <a:avLst/>
          </a:prstGeom>
        </p:spPr>
        <p:txBody>
          <a:bodyPr wrap="square">
            <a:spAutoFit/>
          </a:bodyPr>
          <a:lstStyle/>
          <a:p>
            <a:pPr indent="457200" algn="just"/>
            <a:r>
              <a:rPr lang="ru-RU" dirty="0">
                <a:solidFill>
                  <a:srgbClr val="990000"/>
                </a:solidFill>
                <a:latin typeface="Times New Roman" pitchFamily="18" charset="0"/>
                <a:cs typeface="Times New Roman" pitchFamily="18" charset="0"/>
              </a:rPr>
              <a:t>В систему агрохимической службы РФ в настоящее время входит </a:t>
            </a:r>
            <a:r>
              <a:rPr lang="ru-RU" b="1" dirty="0">
                <a:solidFill>
                  <a:srgbClr val="990000"/>
                </a:solidFill>
                <a:latin typeface="Times New Roman" pitchFamily="18" charset="0"/>
                <a:cs typeface="Times New Roman" pitchFamily="18" charset="0"/>
              </a:rPr>
              <a:t>102 агрохимических центра и станции агрохимической службы (ГЦАС, ГСАС) и 7 центров химизации (ЦХ) и сельскохозяйственной радиологии (СР</a:t>
            </a:r>
            <a:r>
              <a:rPr lang="ru-RU" b="1" dirty="0" smtClean="0">
                <a:solidFill>
                  <a:srgbClr val="990000"/>
                </a:solidFill>
                <a:latin typeface="Times New Roman" pitchFamily="18" charset="0"/>
                <a:cs typeface="Times New Roman" pitchFamily="18" charset="0"/>
              </a:rPr>
              <a:t>).</a:t>
            </a:r>
          </a:p>
          <a:p>
            <a:pPr indent="457200" algn="just"/>
            <a:r>
              <a:rPr lang="ru-RU" b="1" dirty="0" smtClean="0">
                <a:solidFill>
                  <a:srgbClr val="990000"/>
                </a:solidFill>
                <a:latin typeface="Times New Roman" pitchFamily="18" charset="0"/>
                <a:cs typeface="Times New Roman" pitchFamily="18" charset="0"/>
              </a:rPr>
              <a:t>Главной </a:t>
            </a:r>
            <a:r>
              <a:rPr lang="ru-RU" b="1" dirty="0">
                <a:solidFill>
                  <a:srgbClr val="990000"/>
                </a:solidFill>
                <a:latin typeface="Times New Roman" pitchFamily="18" charset="0"/>
                <a:cs typeface="Times New Roman" pitchFamily="18" charset="0"/>
              </a:rPr>
              <a:t>задачей </a:t>
            </a:r>
            <a:r>
              <a:rPr lang="ru-RU" dirty="0">
                <a:solidFill>
                  <a:srgbClr val="990000"/>
                </a:solidFill>
                <a:latin typeface="Times New Roman" pitchFamily="18" charset="0"/>
                <a:cs typeface="Times New Roman" pitchFamily="18" charset="0"/>
              </a:rPr>
              <a:t>всех учреждений агрохимической службы является обеспечение оптимальных условий внедрения в сельскохозяйственное производство новейших достижений науки и практики по наиболее эффективному использованию удобрений и других средств химизации.</a:t>
            </a:r>
          </a:p>
        </p:txBody>
      </p:sp>
      <p:pic>
        <p:nvPicPr>
          <p:cNvPr id="2050" name="Picture 2" descr="C:\Users\Агрохимия 10\Desktop\female-chemist-white-protective-gloves-hold-test-tube-2048x136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4" y="1484784"/>
            <a:ext cx="2986129" cy="205842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Агрохимия 10\Desktop\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3" y="3864967"/>
            <a:ext cx="2969091" cy="2172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06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19B0651-EE4F-4900-A07F-96A6BFA9D0F0}" type="slidenum">
              <a:rPr lang="ru-RU" smtClean="0">
                <a:solidFill>
                  <a:prstClr val="black">
                    <a:tint val="75000"/>
                  </a:prstClr>
                </a:solidFill>
              </a:rPr>
              <a:pPr/>
              <a:t>18</a:t>
            </a:fld>
            <a:endParaRPr lang="ru-RU">
              <a:solidFill>
                <a:prstClr val="black">
                  <a:tint val="75000"/>
                </a:prstClr>
              </a:solidFill>
            </a:endParaRPr>
          </a:p>
        </p:txBody>
      </p:sp>
      <p:pic>
        <p:nvPicPr>
          <p:cNvPr id="1026" name="Picture 2" descr="C:\Users\Агрохимия 10\Desktop\stavhim_structure_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3188" y="1292898"/>
            <a:ext cx="5427156" cy="443500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741455" y="260648"/>
            <a:ext cx="6490623" cy="830997"/>
          </a:xfrm>
          <a:prstGeom prst="rect">
            <a:avLst/>
          </a:prstGeom>
        </p:spPr>
        <p:txBody>
          <a:bodyPr wrap="none">
            <a:spAutoFit/>
          </a:bodyPr>
          <a:lstStyle/>
          <a:p>
            <a:pPr lvl="0" algn="just"/>
            <a:r>
              <a:rPr lang="ru-RU" sz="2400" b="1" dirty="0">
                <a:solidFill>
                  <a:srgbClr val="073505"/>
                </a:solidFill>
                <a:latin typeface="Times New Roman" pitchFamily="18" charset="0"/>
                <a:cs typeface="Times New Roman" pitchFamily="18" charset="0"/>
              </a:rPr>
              <a:t>Структура </a:t>
            </a:r>
            <a:r>
              <a:rPr lang="ru-RU" sz="2400" b="1" dirty="0" smtClean="0">
                <a:solidFill>
                  <a:srgbClr val="073505"/>
                </a:solidFill>
                <a:latin typeface="Times New Roman" pitchFamily="18" charset="0"/>
                <a:cs typeface="Times New Roman" pitchFamily="18" charset="0"/>
              </a:rPr>
              <a:t>ФГБОУ государственного центра </a:t>
            </a:r>
          </a:p>
          <a:p>
            <a:pPr lvl="0" algn="just"/>
            <a:r>
              <a:rPr lang="ru-RU" sz="2400" b="1" dirty="0" smtClean="0">
                <a:solidFill>
                  <a:srgbClr val="073505"/>
                </a:solidFill>
                <a:latin typeface="Times New Roman" pitchFamily="18" charset="0"/>
                <a:cs typeface="Times New Roman" pitchFamily="18" charset="0"/>
              </a:rPr>
              <a:t>агрохимической службы «Ставропольский».</a:t>
            </a:r>
            <a:endParaRPr lang="ru-RU" sz="2400" b="1" dirty="0">
              <a:solidFill>
                <a:srgbClr val="073505"/>
              </a:solidFill>
              <a:latin typeface="Times New Roman" pitchFamily="18" charset="0"/>
              <a:cs typeface="Times New Roman" pitchFamily="18" charset="0"/>
            </a:endParaRPr>
          </a:p>
        </p:txBody>
      </p:sp>
    </p:spTree>
    <p:extLst>
      <p:ext uri="{BB962C8B-B14F-4D97-AF65-F5344CB8AC3E}">
        <p14:creationId xmlns:p14="http://schemas.microsoft.com/office/powerpoint/2010/main" val="44906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19B0651-EE4F-4900-A07F-96A6BFA9D0F0}" type="slidenum">
              <a:rPr lang="ru-RU" smtClean="0">
                <a:solidFill>
                  <a:prstClr val="black">
                    <a:tint val="75000"/>
                  </a:prstClr>
                </a:solidFill>
              </a:rPr>
              <a:pPr/>
              <a:t>19</a:t>
            </a:fld>
            <a:endParaRPr lang="ru-RU">
              <a:solidFill>
                <a:prstClr val="black">
                  <a:tint val="75000"/>
                </a:prstClr>
              </a:solidFill>
            </a:endParaRPr>
          </a:p>
        </p:txBody>
      </p:sp>
      <p:sp>
        <p:nvSpPr>
          <p:cNvPr id="3" name="Овал 2"/>
          <p:cNvSpPr/>
          <p:nvPr/>
        </p:nvSpPr>
        <p:spPr>
          <a:xfrm>
            <a:off x="534505" y="620688"/>
            <a:ext cx="936104" cy="936104"/>
          </a:xfrm>
          <a:prstGeom prst="ellipse">
            <a:avLst/>
          </a:pr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rgbClr val="073505"/>
                </a:solidFill>
                <a:latin typeface="Times New Roman" pitchFamily="18" charset="0"/>
                <a:cs typeface="Times New Roman" pitchFamily="18" charset="0"/>
              </a:rPr>
              <a:t>5</a:t>
            </a:r>
            <a:r>
              <a:rPr lang="ru-RU" sz="2400" b="1" dirty="0" smtClean="0">
                <a:solidFill>
                  <a:srgbClr val="073505"/>
                </a:solidFill>
                <a:latin typeface="Times New Roman" pitchFamily="18" charset="0"/>
                <a:cs typeface="Times New Roman" pitchFamily="18" charset="0"/>
              </a:rPr>
              <a:t>.</a:t>
            </a:r>
            <a:endParaRPr lang="ru-RU" sz="2400" b="1" dirty="0">
              <a:solidFill>
                <a:srgbClr val="073505"/>
              </a:solidFill>
              <a:latin typeface="Times New Roman" pitchFamily="18" charset="0"/>
              <a:cs typeface="Times New Roman" pitchFamily="18" charset="0"/>
            </a:endParaRPr>
          </a:p>
        </p:txBody>
      </p:sp>
      <p:sp>
        <p:nvSpPr>
          <p:cNvPr id="4" name="Прямоугольник 3"/>
          <p:cNvSpPr/>
          <p:nvPr/>
        </p:nvSpPr>
        <p:spPr>
          <a:xfrm>
            <a:off x="1790019" y="671618"/>
            <a:ext cx="6810804" cy="830997"/>
          </a:xfrm>
          <a:prstGeom prst="rect">
            <a:avLst/>
          </a:prstGeom>
        </p:spPr>
        <p:txBody>
          <a:bodyPr wrap="square">
            <a:spAutoFit/>
          </a:bodyPr>
          <a:lstStyle/>
          <a:p>
            <a:pPr lvl="0" algn="just"/>
            <a:r>
              <a:rPr lang="ru-RU" sz="2400" b="1" dirty="0" smtClean="0">
                <a:solidFill>
                  <a:srgbClr val="073505"/>
                </a:solidFill>
                <a:latin typeface="Times New Roman" pitchFamily="18" charset="0"/>
                <a:cs typeface="Times New Roman" pitchFamily="18" charset="0"/>
              </a:rPr>
              <a:t>Химизация </a:t>
            </a:r>
            <a:r>
              <a:rPr lang="ru-RU" sz="2400" b="1" dirty="0">
                <a:solidFill>
                  <a:srgbClr val="073505"/>
                </a:solidFill>
                <a:latin typeface="Times New Roman" pitchFamily="18" charset="0"/>
                <a:cs typeface="Times New Roman" pitchFamily="18" charset="0"/>
              </a:rPr>
              <a:t>земледелия, состояние и перспективы применения удобрений.</a:t>
            </a:r>
          </a:p>
        </p:txBody>
      </p:sp>
      <p:sp>
        <p:nvSpPr>
          <p:cNvPr id="5" name="Прямоугольник 4"/>
          <p:cNvSpPr/>
          <p:nvPr/>
        </p:nvSpPr>
        <p:spPr>
          <a:xfrm>
            <a:off x="553369" y="1554358"/>
            <a:ext cx="5616624" cy="4801314"/>
          </a:xfrm>
          <a:prstGeom prst="rect">
            <a:avLst/>
          </a:prstGeom>
        </p:spPr>
        <p:txBody>
          <a:bodyPr wrap="square">
            <a:spAutoFit/>
          </a:bodyPr>
          <a:lstStyle/>
          <a:p>
            <a:pPr indent="457200" algn="just"/>
            <a:r>
              <a:rPr lang="ru-RU" b="1" dirty="0">
                <a:solidFill>
                  <a:srgbClr val="990000"/>
                </a:solidFill>
                <a:latin typeface="Times New Roman" pitchFamily="18" charset="0"/>
                <a:cs typeface="Times New Roman" pitchFamily="18" charset="0"/>
              </a:rPr>
              <a:t>Химизация земледелия </a:t>
            </a:r>
            <a:r>
              <a:rPr lang="ru-RU" dirty="0">
                <a:solidFill>
                  <a:srgbClr val="990000"/>
                </a:solidFill>
                <a:latin typeface="Times New Roman" pitchFamily="18" charset="0"/>
                <a:cs typeface="Times New Roman" pitchFamily="18" charset="0"/>
              </a:rPr>
              <a:t>– это главный путь повышения </a:t>
            </a:r>
            <a:r>
              <a:rPr lang="ru-RU" dirty="0" smtClean="0">
                <a:solidFill>
                  <a:srgbClr val="990000"/>
                </a:solidFill>
                <a:latin typeface="Times New Roman" pitchFamily="18" charset="0"/>
                <a:cs typeface="Times New Roman" pitchFamily="18" charset="0"/>
              </a:rPr>
              <a:t>урожайности всех </a:t>
            </a:r>
            <a:r>
              <a:rPr lang="ru-RU" dirty="0">
                <a:solidFill>
                  <a:srgbClr val="990000"/>
                </a:solidFill>
                <a:latin typeface="Times New Roman" pitchFamily="18" charset="0"/>
                <a:cs typeface="Times New Roman" pitchFamily="18" charset="0"/>
              </a:rPr>
              <a:t>сельскохозяйственных культур.</a:t>
            </a:r>
          </a:p>
          <a:p>
            <a:pPr indent="457200" algn="just"/>
            <a:r>
              <a:rPr lang="ru-RU" dirty="0">
                <a:solidFill>
                  <a:srgbClr val="990000"/>
                </a:solidFill>
                <a:latin typeface="Times New Roman" pitchFamily="18" charset="0"/>
                <a:cs typeface="Times New Roman" pitchFamily="18" charset="0"/>
              </a:rPr>
              <a:t>Под химизацией понимают широкое применение минеральных и </a:t>
            </a:r>
            <a:r>
              <a:rPr lang="ru-RU" dirty="0" smtClean="0">
                <a:solidFill>
                  <a:srgbClr val="990000"/>
                </a:solidFill>
                <a:latin typeface="Times New Roman" pitchFamily="18" charset="0"/>
                <a:cs typeface="Times New Roman" pitchFamily="18" charset="0"/>
              </a:rPr>
              <a:t>органических </a:t>
            </a:r>
            <a:r>
              <a:rPr lang="ru-RU" dirty="0">
                <a:solidFill>
                  <a:srgbClr val="990000"/>
                </a:solidFill>
                <a:latin typeface="Times New Roman" pitchFamily="18" charset="0"/>
                <a:cs typeface="Times New Roman" pitchFamily="18" charset="0"/>
              </a:rPr>
              <a:t>удобрений, химических веществ для борьбы с сорняками, </a:t>
            </a:r>
            <a:r>
              <a:rPr lang="ru-RU" dirty="0" smtClean="0">
                <a:solidFill>
                  <a:srgbClr val="990000"/>
                </a:solidFill>
                <a:latin typeface="Times New Roman" pitchFamily="18" charset="0"/>
                <a:cs typeface="Times New Roman" pitchFamily="18" charset="0"/>
              </a:rPr>
              <a:t>вредителями </a:t>
            </a:r>
            <a:r>
              <a:rPr lang="ru-RU" dirty="0">
                <a:solidFill>
                  <a:srgbClr val="990000"/>
                </a:solidFill>
                <a:latin typeface="Times New Roman" pitchFamily="18" charset="0"/>
                <a:cs typeface="Times New Roman" pitchFamily="18" charset="0"/>
              </a:rPr>
              <a:t>и болезнями растений, а также химическую мелиорацию - </a:t>
            </a:r>
            <a:r>
              <a:rPr lang="ru-RU" dirty="0" smtClean="0">
                <a:solidFill>
                  <a:srgbClr val="990000"/>
                </a:solidFill>
                <a:latin typeface="Times New Roman" pitchFamily="18" charset="0"/>
                <a:cs typeface="Times New Roman" pitchFamily="18" charset="0"/>
              </a:rPr>
              <a:t>известкование </a:t>
            </a:r>
            <a:r>
              <a:rPr lang="ru-RU" dirty="0">
                <a:solidFill>
                  <a:srgbClr val="990000"/>
                </a:solidFill>
                <a:latin typeface="Times New Roman" pitchFamily="18" charset="0"/>
                <a:cs typeface="Times New Roman" pitchFamily="18" charset="0"/>
              </a:rPr>
              <a:t>и гипсование почв.</a:t>
            </a:r>
          </a:p>
          <a:p>
            <a:pPr indent="457200" algn="just"/>
            <a:r>
              <a:rPr lang="ru-RU" dirty="0">
                <a:solidFill>
                  <a:srgbClr val="990000"/>
                </a:solidFill>
                <a:latin typeface="Times New Roman" pitchFamily="18" charset="0"/>
                <a:cs typeface="Times New Roman" pitchFamily="18" charset="0"/>
              </a:rPr>
              <a:t>Установлено, что для нормального роста и формирования </a:t>
            </a:r>
            <a:r>
              <a:rPr lang="ru-RU" dirty="0" smtClean="0">
                <a:solidFill>
                  <a:srgbClr val="990000"/>
                </a:solidFill>
                <a:latin typeface="Times New Roman" pitchFamily="18" charset="0"/>
                <a:cs typeface="Times New Roman" pitchFamily="18" charset="0"/>
              </a:rPr>
              <a:t>высокой продуктивности </a:t>
            </a:r>
            <a:r>
              <a:rPr lang="ru-RU" dirty="0">
                <a:solidFill>
                  <a:srgbClr val="990000"/>
                </a:solidFill>
                <a:latin typeface="Times New Roman" pitchFamily="18" charset="0"/>
                <a:cs typeface="Times New Roman" pitchFamily="18" charset="0"/>
              </a:rPr>
              <a:t>растений элементов питания не хватает, поэтому для </a:t>
            </a:r>
            <a:r>
              <a:rPr lang="ru-RU" dirty="0" smtClean="0">
                <a:solidFill>
                  <a:srgbClr val="990000"/>
                </a:solidFill>
                <a:latin typeface="Times New Roman" pitchFamily="18" charset="0"/>
                <a:cs typeface="Times New Roman" pitchFamily="18" charset="0"/>
              </a:rPr>
              <a:t>устранения </a:t>
            </a:r>
            <a:r>
              <a:rPr lang="ru-RU" dirty="0">
                <a:solidFill>
                  <a:srgbClr val="990000"/>
                </a:solidFill>
                <a:latin typeface="Times New Roman" pitchFamily="18" charset="0"/>
                <a:cs typeface="Times New Roman" pitchFamily="18" charset="0"/>
              </a:rPr>
              <a:t>голодания растений и повышения урожаев их нужно вносить в </a:t>
            </a:r>
            <a:r>
              <a:rPr lang="ru-RU" dirty="0" smtClean="0">
                <a:solidFill>
                  <a:srgbClr val="990000"/>
                </a:solidFill>
                <a:latin typeface="Times New Roman" pitchFamily="18" charset="0"/>
                <a:cs typeface="Times New Roman" pitchFamily="18" charset="0"/>
              </a:rPr>
              <a:t>виде различных </a:t>
            </a:r>
            <a:r>
              <a:rPr lang="ru-RU" dirty="0">
                <a:solidFill>
                  <a:srgbClr val="990000"/>
                </a:solidFill>
                <a:latin typeface="Times New Roman" pitchFamily="18" charset="0"/>
                <a:cs typeface="Times New Roman" pitchFamily="18" charset="0"/>
              </a:rPr>
              <a:t>веществ.</a:t>
            </a:r>
          </a:p>
          <a:p>
            <a:pPr indent="457200" algn="just"/>
            <a:r>
              <a:rPr lang="ru-RU" b="1" dirty="0">
                <a:solidFill>
                  <a:srgbClr val="990000"/>
                </a:solidFill>
                <a:latin typeface="Times New Roman" pitchFamily="18" charset="0"/>
                <a:cs typeface="Times New Roman" pitchFamily="18" charset="0"/>
              </a:rPr>
              <a:t>Удобрения</a:t>
            </a:r>
            <a:r>
              <a:rPr lang="ru-RU" dirty="0">
                <a:solidFill>
                  <a:srgbClr val="990000"/>
                </a:solidFill>
                <a:latin typeface="Times New Roman" pitchFamily="18" charset="0"/>
                <a:cs typeface="Times New Roman" pitchFamily="18" charset="0"/>
              </a:rPr>
              <a:t> – это вещества, применяемые для улучшения питания </a:t>
            </a:r>
            <a:r>
              <a:rPr lang="ru-RU" dirty="0" smtClean="0">
                <a:solidFill>
                  <a:srgbClr val="990000"/>
                </a:solidFill>
                <a:latin typeface="Times New Roman" pitchFamily="18" charset="0"/>
                <a:cs typeface="Times New Roman" pitchFamily="18" charset="0"/>
              </a:rPr>
              <a:t>растений. Без </a:t>
            </a:r>
            <a:r>
              <a:rPr lang="ru-RU" dirty="0">
                <a:solidFill>
                  <a:srgbClr val="990000"/>
                </a:solidFill>
                <a:latin typeface="Times New Roman" pitchFamily="18" charset="0"/>
                <a:cs typeface="Times New Roman" pitchFamily="18" charset="0"/>
              </a:rPr>
              <a:t>применения удобрений нормальная жизнь людей на Земле в </a:t>
            </a:r>
            <a:r>
              <a:rPr lang="ru-RU" dirty="0" smtClean="0">
                <a:solidFill>
                  <a:srgbClr val="990000"/>
                </a:solidFill>
                <a:latin typeface="Times New Roman" pitchFamily="18" charset="0"/>
                <a:cs typeface="Times New Roman" pitchFamily="18" charset="0"/>
              </a:rPr>
              <a:t>настоящее </a:t>
            </a:r>
            <a:r>
              <a:rPr lang="ru-RU" dirty="0">
                <a:solidFill>
                  <a:srgbClr val="990000"/>
                </a:solidFill>
                <a:latin typeface="Times New Roman" pitchFamily="18" charset="0"/>
                <a:cs typeface="Times New Roman" pitchFamily="18" charset="0"/>
              </a:rPr>
              <a:t>время невозможна.</a:t>
            </a:r>
          </a:p>
        </p:txBody>
      </p:sp>
      <p:pic>
        <p:nvPicPr>
          <p:cNvPr id="6" name="Picture 2" descr="C:\Users\Агрохимия 10\Desktop\Fields_Agricultural_machinery_2012-17_Jacto_546232_4096x307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5429" y="1700808"/>
            <a:ext cx="2700765" cy="202557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Агрохимия 10\Desktop\maxresdefaul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147" t="4044" r="24784" b="7728"/>
          <a:stretch/>
        </p:blipFill>
        <p:spPr bwMode="auto">
          <a:xfrm>
            <a:off x="6225428" y="3902885"/>
            <a:ext cx="2700765" cy="2050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0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5" name="Прямоугольник 4"/>
          <p:cNvSpPr/>
          <p:nvPr/>
        </p:nvSpPr>
        <p:spPr>
          <a:xfrm>
            <a:off x="0" y="87733"/>
            <a:ext cx="5572296" cy="707886"/>
          </a:xfrm>
          <a:prstGeom prst="rect">
            <a:avLst/>
          </a:prstGeom>
        </p:spPr>
        <p:txBody>
          <a:bodyPr wrap="square">
            <a:spAutoFit/>
          </a:bodyPr>
          <a:lstStyle/>
          <a:p>
            <a:pPr algn="ctr"/>
            <a:r>
              <a:rPr lang="ru-RU" sz="2000" b="1" dirty="0" smtClean="0">
                <a:solidFill>
                  <a:srgbClr val="073505"/>
                </a:solidFill>
                <a:latin typeface="Times New Roman" pitchFamily="18" charset="0"/>
                <a:cs typeface="Times New Roman" pitchFamily="18" charset="0"/>
              </a:rPr>
              <a:t>Дисциплина Агрохимическое обследование почв (АОП)</a:t>
            </a:r>
            <a:endParaRPr lang="ru-RU" sz="2000" b="1" dirty="0">
              <a:solidFill>
                <a:srgbClr val="073505"/>
              </a:solidFill>
              <a:latin typeface="Times New Roman" pitchFamily="18" charset="0"/>
              <a:cs typeface="Times New Roman" pitchFamily="18" charset="0"/>
            </a:endParaRPr>
          </a:p>
        </p:txBody>
      </p:sp>
      <p:sp>
        <p:nvSpPr>
          <p:cNvPr id="7" name="Прямоугольник 6"/>
          <p:cNvSpPr/>
          <p:nvPr/>
        </p:nvSpPr>
        <p:spPr>
          <a:xfrm>
            <a:off x="611559" y="700093"/>
            <a:ext cx="4824535" cy="2677656"/>
          </a:xfrm>
          <a:prstGeom prst="rect">
            <a:avLst/>
          </a:prstGeom>
        </p:spPr>
        <p:txBody>
          <a:bodyPr wrap="square">
            <a:spAutoFit/>
          </a:bodyPr>
          <a:lstStyle/>
          <a:p>
            <a:pPr algn="just"/>
            <a:r>
              <a:rPr lang="ru-RU" sz="1200" b="1" dirty="0" smtClean="0">
                <a:solidFill>
                  <a:srgbClr val="FF0000"/>
                </a:solidFill>
                <a:latin typeface="Times New Roman" pitchFamily="18" charset="0"/>
                <a:cs typeface="Times New Roman" pitchFamily="18" charset="0"/>
              </a:rPr>
              <a:t>Очная форма:</a:t>
            </a:r>
          </a:p>
          <a:p>
            <a:pPr algn="just"/>
            <a:r>
              <a:rPr lang="ru-RU" sz="1200" b="1" dirty="0" smtClean="0">
                <a:solidFill>
                  <a:srgbClr val="073505"/>
                </a:solidFill>
                <a:latin typeface="Times New Roman" pitchFamily="18" charset="0"/>
                <a:cs typeface="Times New Roman" pitchFamily="18" charset="0"/>
              </a:rPr>
              <a:t>Трудоемкость </a:t>
            </a:r>
            <a:r>
              <a:rPr lang="ru-RU" sz="1200" b="1" dirty="0" smtClean="0">
                <a:solidFill>
                  <a:srgbClr val="073505"/>
                </a:solidFill>
                <a:latin typeface="Times New Roman" pitchFamily="18" charset="0"/>
                <a:cs typeface="Times New Roman" pitchFamily="18" charset="0"/>
              </a:rPr>
              <a:t>– 180 часов,</a:t>
            </a:r>
          </a:p>
          <a:p>
            <a:pPr algn="just"/>
            <a:r>
              <a:rPr lang="ru-RU" sz="1200" b="1" dirty="0" smtClean="0">
                <a:solidFill>
                  <a:srgbClr val="073505"/>
                </a:solidFill>
                <a:latin typeface="Times New Roman" pitchFamily="18" charset="0"/>
                <a:cs typeface="Times New Roman" pitchFamily="18" charset="0"/>
              </a:rPr>
              <a:t>Лекции – 36 часов, </a:t>
            </a:r>
          </a:p>
          <a:p>
            <a:pPr algn="just"/>
            <a:r>
              <a:rPr lang="ru-RU" sz="1200" b="1" dirty="0" smtClean="0">
                <a:solidFill>
                  <a:srgbClr val="073505"/>
                </a:solidFill>
                <a:latin typeface="Times New Roman" pitchFamily="18" charset="0"/>
                <a:cs typeface="Times New Roman" pitchFamily="18" charset="0"/>
              </a:rPr>
              <a:t>Лабораторные занятия – 54 часа, </a:t>
            </a:r>
          </a:p>
          <a:p>
            <a:pPr algn="just"/>
            <a:r>
              <a:rPr lang="ru-RU" sz="1200" b="1" dirty="0" smtClean="0">
                <a:solidFill>
                  <a:srgbClr val="073505"/>
                </a:solidFill>
                <a:latin typeface="Times New Roman" pitchFamily="18" charset="0"/>
                <a:cs typeface="Times New Roman" pitchFamily="18" charset="0"/>
              </a:rPr>
              <a:t>Самостоятельная работа  - 100 часов.</a:t>
            </a:r>
          </a:p>
          <a:p>
            <a:pPr algn="just"/>
            <a:r>
              <a:rPr lang="ru-RU" sz="1200" b="1" dirty="0" smtClean="0">
                <a:solidFill>
                  <a:srgbClr val="073505"/>
                </a:solidFill>
                <a:latin typeface="Times New Roman" pitchFamily="18" charset="0"/>
                <a:cs typeface="Times New Roman" pitchFamily="18" charset="0"/>
              </a:rPr>
              <a:t>6 семестр – зачет.</a:t>
            </a:r>
          </a:p>
          <a:p>
            <a:pPr algn="just"/>
            <a:r>
              <a:rPr lang="ru-RU" sz="1200" b="1" dirty="0" smtClean="0">
                <a:solidFill>
                  <a:srgbClr val="073505"/>
                </a:solidFill>
                <a:latin typeface="Times New Roman" pitchFamily="18" charset="0"/>
                <a:cs typeface="Times New Roman" pitchFamily="18" charset="0"/>
              </a:rPr>
              <a:t>7 семестр – зачет с оценкой</a:t>
            </a:r>
            <a:r>
              <a:rPr lang="ru-RU" sz="1200" b="1" dirty="0" smtClean="0">
                <a:solidFill>
                  <a:srgbClr val="073505"/>
                </a:solidFill>
                <a:latin typeface="Times New Roman" pitchFamily="18" charset="0"/>
                <a:cs typeface="Times New Roman" pitchFamily="18" charset="0"/>
              </a:rPr>
              <a:t>.</a:t>
            </a:r>
          </a:p>
          <a:p>
            <a:pPr algn="just"/>
            <a:r>
              <a:rPr lang="ru-RU" sz="1200" b="1" dirty="0" smtClean="0">
                <a:solidFill>
                  <a:srgbClr val="FF0000"/>
                </a:solidFill>
                <a:latin typeface="Times New Roman" pitchFamily="18" charset="0"/>
                <a:cs typeface="Times New Roman" pitchFamily="18" charset="0"/>
              </a:rPr>
              <a:t>Заочная  форма:</a:t>
            </a:r>
          </a:p>
          <a:p>
            <a:pPr algn="just"/>
            <a:r>
              <a:rPr lang="ru-RU" sz="1200" b="1" dirty="0" smtClean="0">
                <a:solidFill>
                  <a:srgbClr val="073505"/>
                </a:solidFill>
                <a:latin typeface="Times New Roman" pitchFamily="18" charset="0"/>
                <a:cs typeface="Times New Roman" pitchFamily="18" charset="0"/>
              </a:rPr>
              <a:t>Трудоемкость – 180 часов,</a:t>
            </a:r>
          </a:p>
          <a:p>
            <a:pPr algn="just"/>
            <a:r>
              <a:rPr lang="ru-RU" sz="1200" b="1" dirty="0" smtClean="0">
                <a:solidFill>
                  <a:srgbClr val="073505"/>
                </a:solidFill>
                <a:latin typeface="Times New Roman" pitchFamily="18" charset="0"/>
                <a:cs typeface="Times New Roman" pitchFamily="18" charset="0"/>
              </a:rPr>
              <a:t>Лекции – 10 часов,</a:t>
            </a:r>
          </a:p>
          <a:p>
            <a:pPr algn="just"/>
            <a:r>
              <a:rPr lang="ru-RU" sz="1200" b="1" dirty="0" smtClean="0">
                <a:solidFill>
                  <a:srgbClr val="073505"/>
                </a:solidFill>
                <a:latin typeface="Times New Roman" pitchFamily="18" charset="0"/>
                <a:cs typeface="Times New Roman" pitchFamily="18" charset="0"/>
              </a:rPr>
              <a:t>Лабораторные занятия – 16 часов, </a:t>
            </a:r>
          </a:p>
          <a:p>
            <a:pPr algn="just"/>
            <a:r>
              <a:rPr lang="ru-RU" sz="1200" b="1" dirty="0" smtClean="0">
                <a:solidFill>
                  <a:srgbClr val="073505"/>
                </a:solidFill>
                <a:latin typeface="Times New Roman" pitchFamily="18" charset="0"/>
                <a:cs typeface="Times New Roman" pitchFamily="18" charset="0"/>
              </a:rPr>
              <a:t>Самостоятельная работа – 150 часов,</a:t>
            </a:r>
          </a:p>
          <a:p>
            <a:pPr algn="just"/>
            <a:r>
              <a:rPr lang="ru-RU" sz="1200" b="1" dirty="0" smtClean="0">
                <a:solidFill>
                  <a:srgbClr val="073505"/>
                </a:solidFill>
                <a:latin typeface="Times New Roman" pitchFamily="18" charset="0"/>
                <a:cs typeface="Times New Roman" pitchFamily="18" charset="0"/>
              </a:rPr>
              <a:t>3 курс – зачет с оценкой.</a:t>
            </a:r>
            <a:endParaRPr lang="ru-RU" sz="1200" b="1" dirty="0" smtClean="0">
              <a:solidFill>
                <a:srgbClr val="073505"/>
              </a:solidFill>
              <a:latin typeface="Times New Roman" pitchFamily="18" charset="0"/>
              <a:cs typeface="Times New Roman" pitchFamily="18" charset="0"/>
            </a:endParaRPr>
          </a:p>
          <a:p>
            <a:pPr algn="just"/>
            <a:endParaRPr lang="ru-RU" sz="1200" b="1" dirty="0">
              <a:solidFill>
                <a:srgbClr val="073505"/>
              </a:solidFill>
              <a:latin typeface="Times New Roman" pitchFamily="18" charset="0"/>
              <a:cs typeface="Times New Roman" pitchFamily="18" charset="0"/>
            </a:endParaRPr>
          </a:p>
        </p:txBody>
      </p:sp>
      <p:sp>
        <p:nvSpPr>
          <p:cNvPr id="2" name="Номер слайда 1"/>
          <p:cNvSpPr>
            <a:spLocks noGrp="1"/>
          </p:cNvSpPr>
          <p:nvPr>
            <p:ph type="sldNum" sz="quarter" idx="12"/>
          </p:nvPr>
        </p:nvSpPr>
        <p:spPr/>
        <p:txBody>
          <a:bodyPr/>
          <a:lstStyle/>
          <a:p>
            <a:fld id="{B19B0651-EE4F-4900-A07F-96A6BFA9D0F0}" type="slidenum">
              <a:rPr lang="ru-RU" smtClean="0">
                <a:solidFill>
                  <a:prstClr val="black">
                    <a:tint val="75000"/>
                  </a:prstClr>
                </a:solidFill>
              </a:rPr>
              <a:pPr/>
              <a:t>2</a:t>
            </a:fld>
            <a:endParaRPr lang="ru-RU">
              <a:solidFill>
                <a:prstClr val="black">
                  <a:tint val="75000"/>
                </a:prstClr>
              </a:solidFill>
            </a:endParaRPr>
          </a:p>
        </p:txBody>
      </p:sp>
      <p:pic>
        <p:nvPicPr>
          <p:cNvPr id="9" name="Picture 3" descr="C:\Users\Агрохимия 10\Desktop\рабочий стол\Новости кафедры\2020 год\Сентябрь 2020 год\09.09.2020 г. - рабочий визит\IMG_39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509" y="3207752"/>
            <a:ext cx="3301529" cy="2447492"/>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611560" y="5750004"/>
            <a:ext cx="3353553" cy="523220"/>
          </a:xfrm>
          <a:prstGeom prst="rect">
            <a:avLst/>
          </a:prstGeom>
        </p:spPr>
        <p:txBody>
          <a:bodyPr wrap="square">
            <a:spAutoFit/>
          </a:bodyPr>
          <a:lstStyle/>
          <a:p>
            <a:pPr algn="ctr"/>
            <a:r>
              <a:rPr lang="ru-RU" sz="1400" b="1" dirty="0" smtClean="0">
                <a:solidFill>
                  <a:srgbClr val="003300"/>
                </a:solidFill>
                <a:latin typeface="Times New Roman"/>
                <a:ea typeface="Calibri"/>
              </a:rPr>
              <a:t>Передовое </a:t>
            </a:r>
            <a:r>
              <a:rPr lang="ru-RU" sz="1400" b="1" dirty="0">
                <a:solidFill>
                  <a:srgbClr val="003300"/>
                </a:solidFill>
                <a:latin typeface="Times New Roman"/>
                <a:ea typeface="Calibri"/>
              </a:rPr>
              <a:t>хозяйство АО СХП «Терский</a:t>
            </a:r>
            <a:r>
              <a:rPr lang="ru-RU" sz="1400" b="1" dirty="0" smtClean="0">
                <a:solidFill>
                  <a:srgbClr val="003300"/>
                </a:solidFill>
                <a:latin typeface="Times New Roman"/>
                <a:ea typeface="Calibri"/>
              </a:rPr>
              <a:t>»  Буденновского района</a:t>
            </a:r>
            <a:endParaRPr lang="ru-RU" sz="1400" b="1" dirty="0">
              <a:solidFill>
                <a:srgbClr val="003300"/>
              </a:solidFill>
            </a:endParaRPr>
          </a:p>
        </p:txBody>
      </p:sp>
      <p:pic>
        <p:nvPicPr>
          <p:cNvPr id="11" name="Picture 3" descr="C:\Users\Агрохимия 10\Desktop\рабочий стол\Новости кафедры\2018 год\ноябрь 2018 г\3.11.18 г. - отбор почвенных проб\IMG_517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7539" y="3207752"/>
            <a:ext cx="4028587" cy="29879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Агрохимия 10\Desktop\рабочий стол\Новости кафедры\2020 год\Сентябрь 2020 год\28.09.2020 г. -отбор перед зак. оп. учхоз\IMG_389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5073" y="346150"/>
            <a:ext cx="2838158" cy="3784211"/>
          </a:xfrm>
          <a:prstGeom prst="rect">
            <a:avLst/>
          </a:prstGeom>
          <a:noFill/>
          <a:extLst>
            <a:ext uri="{909E8E84-426E-40DD-AFC4-6F175D3DCCD1}">
              <a14:hiddenFill xmlns:a14="http://schemas.microsoft.com/office/drawing/2010/main">
                <a:solidFill>
                  <a:srgbClr val="FFFFFF"/>
                </a:solidFill>
              </a14:hiddenFill>
            </a:ext>
          </a:extLst>
        </p:spPr>
      </p:pic>
      <p:sp>
        <p:nvSpPr>
          <p:cNvPr id="13" name="Прямоугольник 12"/>
          <p:cNvSpPr/>
          <p:nvPr/>
        </p:nvSpPr>
        <p:spPr>
          <a:xfrm>
            <a:off x="4716016" y="6245823"/>
            <a:ext cx="2881660" cy="523220"/>
          </a:xfrm>
          <a:prstGeom prst="rect">
            <a:avLst/>
          </a:prstGeom>
        </p:spPr>
        <p:txBody>
          <a:bodyPr wrap="square">
            <a:spAutoFit/>
          </a:bodyPr>
          <a:lstStyle/>
          <a:p>
            <a:pPr algn="ctr"/>
            <a:r>
              <a:rPr lang="ru-RU" sz="1400" b="1" dirty="0">
                <a:solidFill>
                  <a:srgbClr val="003300"/>
                </a:solidFill>
                <a:latin typeface="Times New Roman"/>
                <a:ea typeface="Calibri"/>
              </a:rPr>
              <a:t>ООО «Добровольное» </a:t>
            </a:r>
            <a:r>
              <a:rPr lang="ru-RU" sz="1400" b="1" dirty="0" err="1">
                <a:solidFill>
                  <a:srgbClr val="003300"/>
                </a:solidFill>
                <a:latin typeface="Times New Roman"/>
                <a:ea typeface="Calibri"/>
              </a:rPr>
              <a:t>Ипатовского</a:t>
            </a:r>
            <a:r>
              <a:rPr lang="ru-RU" sz="1400" b="1" dirty="0">
                <a:solidFill>
                  <a:srgbClr val="003300"/>
                </a:solidFill>
                <a:latin typeface="Times New Roman"/>
                <a:ea typeface="Calibri"/>
              </a:rPr>
              <a:t> района</a:t>
            </a:r>
            <a:endParaRPr lang="ru-RU" sz="1400" b="1" dirty="0">
              <a:solidFill>
                <a:srgbClr val="003300"/>
              </a:solidFill>
            </a:endParaRPr>
          </a:p>
        </p:txBody>
      </p:sp>
    </p:spTree>
    <p:extLst>
      <p:ext uri="{BB962C8B-B14F-4D97-AF65-F5344CB8AC3E}">
        <p14:creationId xmlns:p14="http://schemas.microsoft.com/office/powerpoint/2010/main" val="1983210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5" name="Прямоугольник 4"/>
          <p:cNvSpPr/>
          <p:nvPr/>
        </p:nvSpPr>
        <p:spPr>
          <a:xfrm>
            <a:off x="971600" y="548680"/>
            <a:ext cx="7588520" cy="523220"/>
          </a:xfrm>
          <a:prstGeom prst="rect">
            <a:avLst/>
          </a:prstGeom>
        </p:spPr>
        <p:txBody>
          <a:bodyPr wrap="square">
            <a:spAutoFit/>
          </a:bodyPr>
          <a:lstStyle/>
          <a:p>
            <a:pPr algn="ctr"/>
            <a:r>
              <a:rPr lang="ru-RU" sz="2800" b="1" dirty="0" smtClean="0">
                <a:solidFill>
                  <a:srgbClr val="073505"/>
                </a:solidFill>
                <a:latin typeface="Times New Roman" pitchFamily="18" charset="0"/>
                <a:cs typeface="Times New Roman" pitchFamily="18" charset="0"/>
              </a:rPr>
              <a:t>Компетенции:</a:t>
            </a:r>
            <a:endParaRPr lang="ru-RU" sz="2800" b="1" dirty="0">
              <a:solidFill>
                <a:srgbClr val="073505"/>
              </a:solidFill>
              <a:latin typeface="Times New Roman" pitchFamily="18" charset="0"/>
              <a:cs typeface="Times New Roman" pitchFamily="18" charset="0"/>
            </a:endParaRPr>
          </a:p>
        </p:txBody>
      </p:sp>
      <p:sp>
        <p:nvSpPr>
          <p:cNvPr id="3" name="Прямоугольник 2"/>
          <p:cNvSpPr/>
          <p:nvPr/>
        </p:nvSpPr>
        <p:spPr>
          <a:xfrm>
            <a:off x="2255731" y="3717032"/>
            <a:ext cx="5628638" cy="2246769"/>
          </a:xfrm>
          <a:prstGeom prst="rect">
            <a:avLst/>
          </a:prstGeom>
        </p:spPr>
        <p:txBody>
          <a:bodyPr wrap="square">
            <a:spAutoFit/>
          </a:bodyPr>
          <a:lstStyle/>
          <a:p>
            <a:pPr lvl="0" algn="just"/>
            <a:r>
              <a:rPr lang="ru-RU" sz="2000" b="1" dirty="0">
                <a:solidFill>
                  <a:srgbClr val="073505"/>
                </a:solidFill>
                <a:latin typeface="Times New Roman" pitchFamily="18" charset="0"/>
                <a:cs typeface="Times New Roman" pitchFamily="18" charset="0"/>
              </a:rPr>
              <a:t>ПК 5.1 </a:t>
            </a:r>
            <a:r>
              <a:rPr lang="ru-RU" sz="2000" b="1" dirty="0">
                <a:solidFill>
                  <a:srgbClr val="073505"/>
                </a:solidFill>
                <a:latin typeface="Times New Roman" pitchFamily="18" charset="0"/>
                <a:cs typeface="Times New Roman" pitchFamily="18" charset="0"/>
              </a:rPr>
              <a:t>– </a:t>
            </a:r>
            <a:r>
              <a:rPr lang="ru-RU" sz="2000" b="1" dirty="0">
                <a:solidFill>
                  <a:srgbClr val="073505"/>
                </a:solidFill>
                <a:latin typeface="Times New Roman" pitchFamily="18" charset="0"/>
                <a:cs typeface="Times New Roman" pitchFamily="18" charset="0"/>
              </a:rPr>
              <a:t>Определяет оптимальные виды, рассчитывает нормы и дозы минеральных удобрений, способы их внесении с соблюдением научно-обоснованных принципов применения удобрений в зависимости от почвенно-климатических условий и требований экологической </a:t>
            </a:r>
            <a:r>
              <a:rPr lang="ru-RU" sz="2000" b="1" dirty="0" smtClean="0">
                <a:solidFill>
                  <a:srgbClr val="073505"/>
                </a:solidFill>
                <a:latin typeface="Times New Roman" pitchFamily="18" charset="0"/>
                <a:cs typeface="Times New Roman" pitchFamily="18" charset="0"/>
              </a:rPr>
              <a:t>безопасности.</a:t>
            </a:r>
            <a:endParaRPr lang="ru-RU" sz="2000" b="1" dirty="0">
              <a:solidFill>
                <a:srgbClr val="073505"/>
              </a:solidFill>
              <a:latin typeface="Times New Roman" pitchFamily="18" charset="0"/>
              <a:cs typeface="Times New Roman" pitchFamily="18" charset="0"/>
            </a:endParaRPr>
          </a:p>
        </p:txBody>
      </p:sp>
      <p:sp>
        <p:nvSpPr>
          <p:cNvPr id="6" name="Овал 5"/>
          <p:cNvSpPr/>
          <p:nvPr/>
        </p:nvSpPr>
        <p:spPr>
          <a:xfrm>
            <a:off x="971600" y="1484784"/>
            <a:ext cx="936104" cy="936104"/>
          </a:xfrm>
          <a:prstGeom prst="ellipse">
            <a:avLst/>
          </a:pr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073505"/>
                </a:solidFill>
                <a:latin typeface="Times New Roman" pitchFamily="18" charset="0"/>
                <a:cs typeface="Times New Roman" pitchFamily="18" charset="0"/>
              </a:rPr>
              <a:t>1.</a:t>
            </a:r>
            <a:endParaRPr lang="ru-RU" sz="2400" b="1" dirty="0">
              <a:solidFill>
                <a:srgbClr val="073505"/>
              </a:solidFill>
              <a:latin typeface="Times New Roman" pitchFamily="18" charset="0"/>
              <a:cs typeface="Times New Roman" pitchFamily="18" charset="0"/>
            </a:endParaRPr>
          </a:p>
        </p:txBody>
      </p:sp>
      <p:sp>
        <p:nvSpPr>
          <p:cNvPr id="8" name="Овал 7"/>
          <p:cNvSpPr/>
          <p:nvPr/>
        </p:nvSpPr>
        <p:spPr>
          <a:xfrm>
            <a:off x="979948" y="3717032"/>
            <a:ext cx="936104" cy="936104"/>
          </a:xfrm>
          <a:prstGeom prst="ellipse">
            <a:avLst/>
          </a:pr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rgbClr val="073505"/>
                </a:solidFill>
                <a:latin typeface="Times New Roman" pitchFamily="18" charset="0"/>
                <a:cs typeface="Times New Roman" pitchFamily="18" charset="0"/>
              </a:rPr>
              <a:t>2</a:t>
            </a:r>
            <a:r>
              <a:rPr lang="ru-RU" sz="2400" b="1" dirty="0" smtClean="0">
                <a:solidFill>
                  <a:srgbClr val="073505"/>
                </a:solidFill>
                <a:latin typeface="Times New Roman" pitchFamily="18" charset="0"/>
                <a:cs typeface="Times New Roman" pitchFamily="18" charset="0"/>
              </a:rPr>
              <a:t>.</a:t>
            </a:r>
            <a:endParaRPr lang="ru-RU" sz="2400" b="1" dirty="0">
              <a:solidFill>
                <a:srgbClr val="073505"/>
              </a:solidFill>
              <a:latin typeface="Times New Roman" pitchFamily="18" charset="0"/>
              <a:cs typeface="Times New Roman" pitchFamily="18" charset="0"/>
            </a:endParaRPr>
          </a:p>
        </p:txBody>
      </p:sp>
      <p:sp>
        <p:nvSpPr>
          <p:cNvPr id="7" name="Прямоугольник 6"/>
          <p:cNvSpPr/>
          <p:nvPr/>
        </p:nvSpPr>
        <p:spPr>
          <a:xfrm>
            <a:off x="2255731" y="1484784"/>
            <a:ext cx="5628637" cy="1631216"/>
          </a:xfrm>
          <a:prstGeom prst="rect">
            <a:avLst/>
          </a:prstGeom>
        </p:spPr>
        <p:txBody>
          <a:bodyPr wrap="square">
            <a:spAutoFit/>
          </a:bodyPr>
          <a:lstStyle/>
          <a:p>
            <a:pPr lvl="0" algn="just"/>
            <a:r>
              <a:rPr lang="ru-RU" sz="2000" b="1" dirty="0">
                <a:solidFill>
                  <a:srgbClr val="073505"/>
                </a:solidFill>
                <a:latin typeface="Times New Roman" pitchFamily="18" charset="0"/>
                <a:cs typeface="Times New Roman" pitchFamily="18" charset="0"/>
              </a:rPr>
              <a:t>ПК </a:t>
            </a:r>
            <a:r>
              <a:rPr lang="ru-RU" sz="2000" b="1" dirty="0" smtClean="0">
                <a:solidFill>
                  <a:srgbClr val="073505"/>
                </a:solidFill>
                <a:latin typeface="Times New Roman" pitchFamily="18" charset="0"/>
                <a:cs typeface="Times New Roman" pitchFamily="18" charset="0"/>
              </a:rPr>
              <a:t>1.1 - </a:t>
            </a:r>
            <a:r>
              <a:rPr lang="ru-RU" sz="2000" b="1" dirty="0">
                <a:solidFill>
                  <a:srgbClr val="073505"/>
                </a:solidFill>
                <a:latin typeface="Times New Roman" pitchFamily="18" charset="0"/>
                <a:cs typeface="Times New Roman" pitchFamily="18" charset="0"/>
              </a:rPr>
              <a:t>Владеет методами поиска и критически анализирует информацию, выделяя наиболее перспективные системы земледелия и технологии возделывания сельскохозяйственных культур.</a:t>
            </a:r>
            <a:endParaRPr lang="ru-RU" sz="2000" b="1" dirty="0">
              <a:solidFill>
                <a:srgbClr val="073505"/>
              </a:solidFill>
              <a:latin typeface="Times New Roman" pitchFamily="18" charset="0"/>
              <a:cs typeface="Times New Roman" pitchFamily="18" charset="0"/>
            </a:endParaRPr>
          </a:p>
        </p:txBody>
      </p:sp>
      <p:sp>
        <p:nvSpPr>
          <p:cNvPr id="2" name="Номер слайда 1"/>
          <p:cNvSpPr>
            <a:spLocks noGrp="1"/>
          </p:cNvSpPr>
          <p:nvPr>
            <p:ph type="sldNum" sz="quarter" idx="12"/>
          </p:nvPr>
        </p:nvSpPr>
        <p:spPr/>
        <p:txBody>
          <a:bodyPr/>
          <a:lstStyle/>
          <a:p>
            <a:fld id="{B19B0651-EE4F-4900-A07F-96A6BFA9D0F0}" type="slidenum">
              <a:rPr lang="ru-RU" smtClean="0">
                <a:solidFill>
                  <a:prstClr val="black">
                    <a:tint val="75000"/>
                  </a:prstClr>
                </a:solidFill>
              </a:rPr>
              <a:pPr/>
              <a:t>3</a:t>
            </a:fld>
            <a:endParaRPr lang="ru-RU">
              <a:solidFill>
                <a:prstClr val="black">
                  <a:tint val="75000"/>
                </a:prstClr>
              </a:solidFill>
            </a:endParaRPr>
          </a:p>
        </p:txBody>
      </p:sp>
    </p:spTree>
    <p:extLst>
      <p:ext uri="{BB962C8B-B14F-4D97-AF65-F5344CB8AC3E}">
        <p14:creationId xmlns:p14="http://schemas.microsoft.com/office/powerpoint/2010/main" val="665230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5" name="Прямоугольник 4"/>
          <p:cNvSpPr/>
          <p:nvPr/>
        </p:nvSpPr>
        <p:spPr>
          <a:xfrm>
            <a:off x="971600" y="548680"/>
            <a:ext cx="7588520" cy="1200329"/>
          </a:xfrm>
          <a:prstGeom prst="rect">
            <a:avLst/>
          </a:prstGeom>
        </p:spPr>
        <p:txBody>
          <a:bodyPr wrap="square">
            <a:spAutoFit/>
          </a:bodyPr>
          <a:lstStyle/>
          <a:p>
            <a:pPr algn="ctr"/>
            <a:r>
              <a:rPr lang="ru-RU" sz="2400" b="1" dirty="0">
                <a:solidFill>
                  <a:srgbClr val="073505"/>
                </a:solidFill>
                <a:latin typeface="Times New Roman" pitchFamily="18" charset="0"/>
                <a:cs typeface="Times New Roman" pitchFamily="18" charset="0"/>
              </a:rPr>
              <a:t>Перечень основной и дополнительной учебной литературы, необходимой для </a:t>
            </a:r>
            <a:r>
              <a:rPr lang="ru-RU" sz="2400" b="1" dirty="0" smtClean="0">
                <a:solidFill>
                  <a:srgbClr val="073505"/>
                </a:solidFill>
                <a:latin typeface="Times New Roman" pitchFamily="18" charset="0"/>
                <a:cs typeface="Times New Roman" pitchFamily="18" charset="0"/>
              </a:rPr>
              <a:t>освоения дисциплины </a:t>
            </a:r>
            <a:r>
              <a:rPr lang="ru-RU" sz="2400" b="1" dirty="0">
                <a:solidFill>
                  <a:srgbClr val="073505"/>
                </a:solidFill>
                <a:latin typeface="Times New Roman" pitchFamily="18" charset="0"/>
                <a:cs typeface="Times New Roman" pitchFamily="18" charset="0"/>
              </a:rPr>
              <a:t>«</a:t>
            </a:r>
            <a:r>
              <a:rPr lang="ru-RU" sz="2400" b="1" dirty="0" smtClean="0">
                <a:solidFill>
                  <a:srgbClr val="073505"/>
                </a:solidFill>
                <a:latin typeface="Times New Roman" pitchFamily="18" charset="0"/>
                <a:cs typeface="Times New Roman" pitchFamily="18" charset="0"/>
              </a:rPr>
              <a:t>АОП»:</a:t>
            </a:r>
            <a:endParaRPr lang="ru-RU" sz="2400" b="1" dirty="0">
              <a:solidFill>
                <a:srgbClr val="073505"/>
              </a:solidFill>
              <a:latin typeface="Times New Roman" pitchFamily="18" charset="0"/>
              <a:cs typeface="Times New Roman" pitchFamily="18" charset="0"/>
            </a:endParaRPr>
          </a:p>
        </p:txBody>
      </p:sp>
      <p:sp>
        <p:nvSpPr>
          <p:cNvPr id="7" name="Прямоугольник 6"/>
          <p:cNvSpPr/>
          <p:nvPr/>
        </p:nvSpPr>
        <p:spPr>
          <a:xfrm>
            <a:off x="971600" y="1749009"/>
            <a:ext cx="7416824" cy="4524315"/>
          </a:xfrm>
          <a:prstGeom prst="rect">
            <a:avLst/>
          </a:prstGeom>
        </p:spPr>
        <p:txBody>
          <a:bodyPr wrap="square">
            <a:spAutoFit/>
          </a:bodyPr>
          <a:lstStyle/>
          <a:p>
            <a:pPr indent="457200" algn="just"/>
            <a:r>
              <a:rPr lang="ru-RU" sz="1600" b="1" dirty="0">
                <a:solidFill>
                  <a:srgbClr val="073505"/>
                </a:solidFill>
                <a:latin typeface="Times New Roman" pitchFamily="18" charset="0"/>
                <a:cs typeface="Times New Roman" pitchFamily="18" charset="0"/>
              </a:rPr>
              <a:t>а) основная </a:t>
            </a:r>
            <a:r>
              <a:rPr lang="ru-RU" sz="1600" b="1" dirty="0" smtClean="0">
                <a:solidFill>
                  <a:srgbClr val="073505"/>
                </a:solidFill>
                <a:latin typeface="Times New Roman" pitchFamily="18" charset="0"/>
                <a:cs typeface="Times New Roman" pitchFamily="18" charset="0"/>
              </a:rPr>
              <a:t>литература:</a:t>
            </a:r>
          </a:p>
          <a:p>
            <a:pPr indent="457200" algn="just"/>
            <a:r>
              <a:rPr lang="ru-RU" sz="1600" dirty="0" smtClean="0">
                <a:solidFill>
                  <a:srgbClr val="073505"/>
                </a:solidFill>
                <a:latin typeface="Times New Roman" pitchFamily="18" charset="0"/>
                <a:cs typeface="Times New Roman" pitchFamily="18" charset="0"/>
              </a:rPr>
              <a:t>1</a:t>
            </a:r>
            <a:r>
              <a:rPr lang="ru-RU" sz="1600" dirty="0">
                <a:solidFill>
                  <a:srgbClr val="073505"/>
                </a:solidFill>
                <a:latin typeface="Times New Roman" pitchFamily="18" charset="0"/>
                <a:cs typeface="Times New Roman" pitchFamily="18" charset="0"/>
              </a:rPr>
              <a:t>. ЭБС «Лань»: Семендяева, Н. В. Методы исследования почв и почвенного покрова: учеб. </a:t>
            </a:r>
            <a:r>
              <a:rPr lang="ru-RU" sz="1600" dirty="0" smtClean="0">
                <a:solidFill>
                  <a:srgbClr val="073505"/>
                </a:solidFill>
                <a:latin typeface="Times New Roman" pitchFamily="18" charset="0"/>
                <a:cs typeface="Times New Roman" pitchFamily="18" charset="0"/>
              </a:rPr>
              <a:t>пособие / А</a:t>
            </a:r>
            <a:r>
              <a:rPr lang="ru-RU" sz="1600" dirty="0">
                <a:solidFill>
                  <a:srgbClr val="073505"/>
                </a:solidFill>
                <a:latin typeface="Times New Roman" pitchFamily="18" charset="0"/>
                <a:cs typeface="Times New Roman" pitchFamily="18" charset="0"/>
              </a:rPr>
              <a:t>. Н. </a:t>
            </a:r>
            <a:r>
              <a:rPr lang="ru-RU" sz="1600" dirty="0" err="1">
                <a:solidFill>
                  <a:srgbClr val="073505"/>
                </a:solidFill>
                <a:latin typeface="Times New Roman" pitchFamily="18" charset="0"/>
                <a:cs typeface="Times New Roman" pitchFamily="18" charset="0"/>
              </a:rPr>
              <a:t>Мармулев</a:t>
            </a:r>
            <a:r>
              <a:rPr lang="ru-RU" sz="1600" dirty="0">
                <a:solidFill>
                  <a:srgbClr val="073505"/>
                </a:solidFill>
                <a:latin typeface="Times New Roman" pitchFamily="18" charset="0"/>
                <a:cs typeface="Times New Roman" pitchFamily="18" charset="0"/>
              </a:rPr>
              <a:t>, Н. И. </a:t>
            </a:r>
            <a:r>
              <a:rPr lang="ru-RU" sz="1600" dirty="0" err="1">
                <a:solidFill>
                  <a:srgbClr val="073505"/>
                </a:solidFill>
                <a:latin typeface="Times New Roman" pitchFamily="18" charset="0"/>
                <a:cs typeface="Times New Roman" pitchFamily="18" charset="0"/>
              </a:rPr>
              <a:t>Добротворская</a:t>
            </a:r>
            <a:r>
              <a:rPr lang="ru-RU" sz="1600" dirty="0">
                <a:solidFill>
                  <a:srgbClr val="073505"/>
                </a:solidFill>
                <a:latin typeface="Times New Roman" pitchFamily="18" charset="0"/>
                <a:cs typeface="Times New Roman" pitchFamily="18" charset="0"/>
              </a:rPr>
              <a:t> ; </a:t>
            </a:r>
            <a:r>
              <a:rPr lang="ru-RU" sz="1600" dirty="0" err="1">
                <a:solidFill>
                  <a:srgbClr val="073505"/>
                </a:solidFill>
                <a:latin typeface="Times New Roman" pitchFamily="18" charset="0"/>
                <a:cs typeface="Times New Roman" pitchFamily="18" charset="0"/>
              </a:rPr>
              <a:t>Новосиб</a:t>
            </a:r>
            <a:r>
              <a:rPr lang="ru-RU" sz="1600" dirty="0">
                <a:solidFill>
                  <a:srgbClr val="073505"/>
                </a:solidFill>
                <a:latin typeface="Times New Roman" pitchFamily="18" charset="0"/>
                <a:cs typeface="Times New Roman" pitchFamily="18" charset="0"/>
              </a:rPr>
              <a:t>. гос. </a:t>
            </a:r>
            <a:r>
              <a:rPr lang="ru-RU" sz="1600" dirty="0" err="1">
                <a:solidFill>
                  <a:srgbClr val="073505"/>
                </a:solidFill>
                <a:latin typeface="Times New Roman" pitchFamily="18" charset="0"/>
                <a:cs typeface="Times New Roman" pitchFamily="18" charset="0"/>
              </a:rPr>
              <a:t>аграр</a:t>
            </a:r>
            <a:r>
              <a:rPr lang="ru-RU" sz="1600" dirty="0">
                <a:solidFill>
                  <a:srgbClr val="073505"/>
                </a:solidFill>
                <a:latin typeface="Times New Roman" pitchFamily="18" charset="0"/>
                <a:cs typeface="Times New Roman" pitchFamily="18" charset="0"/>
              </a:rPr>
              <a:t>. ун-т, </a:t>
            </a:r>
            <a:r>
              <a:rPr lang="ru-RU" sz="1600" dirty="0" err="1">
                <a:solidFill>
                  <a:srgbClr val="073505"/>
                </a:solidFill>
                <a:latin typeface="Times New Roman" pitchFamily="18" charset="0"/>
                <a:cs typeface="Times New Roman" pitchFamily="18" charset="0"/>
              </a:rPr>
              <a:t>СибНИИЗиХ</a:t>
            </a:r>
            <a:r>
              <a:rPr lang="ru-RU" sz="1600" dirty="0">
                <a:solidFill>
                  <a:srgbClr val="073505"/>
                </a:solidFill>
                <a:latin typeface="Times New Roman" pitchFamily="18" charset="0"/>
                <a:cs typeface="Times New Roman" pitchFamily="18" charset="0"/>
              </a:rPr>
              <a:t>.- Новосибирск: </a:t>
            </a:r>
            <a:r>
              <a:rPr lang="ru-RU" sz="1600" dirty="0" smtClean="0">
                <a:solidFill>
                  <a:srgbClr val="073505"/>
                </a:solidFill>
                <a:latin typeface="Times New Roman" pitchFamily="18" charset="0"/>
                <a:cs typeface="Times New Roman" pitchFamily="18" charset="0"/>
              </a:rPr>
              <a:t>Изд-во </a:t>
            </a:r>
            <a:r>
              <a:rPr lang="ru-RU" sz="1600" dirty="0">
                <a:solidFill>
                  <a:srgbClr val="073505"/>
                </a:solidFill>
                <a:latin typeface="Times New Roman" pitchFamily="18" charset="0"/>
                <a:cs typeface="Times New Roman" pitchFamily="18" charset="0"/>
              </a:rPr>
              <a:t>НГАУ, 2011.- 202 с.</a:t>
            </a:r>
          </a:p>
          <a:p>
            <a:pPr indent="457200" algn="just"/>
            <a:r>
              <a:rPr lang="ru-RU" sz="1600" dirty="0">
                <a:solidFill>
                  <a:srgbClr val="073505"/>
                </a:solidFill>
                <a:latin typeface="Times New Roman" pitchFamily="18" charset="0"/>
                <a:cs typeface="Times New Roman" pitchFamily="18" charset="0"/>
              </a:rPr>
              <a:t>2. ЭБС "</a:t>
            </a:r>
            <a:r>
              <a:rPr lang="ru-RU" sz="1600" dirty="0" err="1">
                <a:solidFill>
                  <a:srgbClr val="073505"/>
                </a:solidFill>
                <a:latin typeface="Times New Roman" pitchFamily="18" charset="0"/>
                <a:cs typeface="Times New Roman" pitchFamily="18" charset="0"/>
              </a:rPr>
              <a:t>Znanium</a:t>
            </a:r>
            <a:r>
              <a:rPr lang="ru-RU" sz="1600" dirty="0">
                <a:solidFill>
                  <a:srgbClr val="073505"/>
                </a:solidFill>
                <a:latin typeface="Times New Roman" pitchFamily="18" charset="0"/>
                <a:cs typeface="Times New Roman" pitchFamily="18" charset="0"/>
              </a:rPr>
              <a:t>" </a:t>
            </a:r>
            <a:r>
              <a:rPr lang="ru-RU" sz="1600" dirty="0" err="1">
                <a:solidFill>
                  <a:srgbClr val="073505"/>
                </a:solidFill>
                <a:latin typeface="Times New Roman" pitchFamily="18" charset="0"/>
                <a:cs typeface="Times New Roman" pitchFamily="18" charset="0"/>
              </a:rPr>
              <a:t>Кидин</a:t>
            </a:r>
            <a:r>
              <a:rPr lang="ru-RU" sz="1600" dirty="0">
                <a:solidFill>
                  <a:srgbClr val="073505"/>
                </a:solidFill>
                <a:latin typeface="Times New Roman" pitchFamily="18" charset="0"/>
                <a:cs typeface="Times New Roman" pitchFamily="18" charset="0"/>
              </a:rPr>
              <a:t>, В. В. Агрохимия : учеб</a:t>
            </a:r>
            <a:r>
              <a:rPr lang="ru-RU" sz="1600" dirty="0" smtClean="0">
                <a:solidFill>
                  <a:srgbClr val="073505"/>
                </a:solidFill>
                <a:latin typeface="Times New Roman" pitchFamily="18" charset="0"/>
                <a:cs typeface="Times New Roman" pitchFamily="18" charset="0"/>
              </a:rPr>
              <a:t>. пособие </a:t>
            </a:r>
            <a:r>
              <a:rPr lang="ru-RU" sz="1600" dirty="0">
                <a:solidFill>
                  <a:srgbClr val="073505"/>
                </a:solidFill>
                <a:latin typeface="Times New Roman" pitchFamily="18" charset="0"/>
                <a:cs typeface="Times New Roman" pitchFamily="18" charset="0"/>
              </a:rPr>
              <a:t>/ В. В. </a:t>
            </a:r>
            <a:r>
              <a:rPr lang="ru-RU" sz="1600" dirty="0" err="1">
                <a:solidFill>
                  <a:srgbClr val="073505"/>
                </a:solidFill>
                <a:latin typeface="Times New Roman" pitchFamily="18" charset="0"/>
                <a:cs typeface="Times New Roman" pitchFamily="18" charset="0"/>
              </a:rPr>
              <a:t>Кидин</a:t>
            </a:r>
            <a:r>
              <a:rPr lang="ru-RU" sz="1600" dirty="0">
                <a:solidFill>
                  <a:srgbClr val="073505"/>
                </a:solidFill>
                <a:latin typeface="Times New Roman" pitchFamily="18" charset="0"/>
                <a:cs typeface="Times New Roman" pitchFamily="18" charset="0"/>
              </a:rPr>
              <a:t>. - Москва : ИНФРА-М, 2015</a:t>
            </a:r>
            <a:r>
              <a:rPr lang="ru-RU" sz="1600" dirty="0" smtClean="0">
                <a:solidFill>
                  <a:srgbClr val="073505"/>
                </a:solidFill>
                <a:latin typeface="Times New Roman" pitchFamily="18" charset="0"/>
                <a:cs typeface="Times New Roman" pitchFamily="18" charset="0"/>
              </a:rPr>
              <a:t>. - </a:t>
            </a:r>
            <a:r>
              <a:rPr lang="ru-RU" sz="1600" dirty="0">
                <a:solidFill>
                  <a:srgbClr val="073505"/>
                </a:solidFill>
                <a:latin typeface="Times New Roman" pitchFamily="18" charset="0"/>
                <a:cs typeface="Times New Roman" pitchFamily="18" charset="0"/>
              </a:rPr>
              <a:t>351 с. - (Гр. УМО). — Режим доступа: http://znanium.com/bookread2.php?book=465823</a:t>
            </a:r>
          </a:p>
          <a:p>
            <a:pPr indent="457200" algn="just"/>
            <a:r>
              <a:rPr lang="ru-RU" sz="1600" dirty="0">
                <a:solidFill>
                  <a:srgbClr val="073505"/>
                </a:solidFill>
                <a:latin typeface="Times New Roman" pitchFamily="18" charset="0"/>
                <a:cs typeface="Times New Roman" pitchFamily="18" charset="0"/>
              </a:rPr>
              <a:t>3. ЭБ «Труды ученых </a:t>
            </a:r>
            <a:r>
              <a:rPr lang="ru-RU" sz="1600" dirty="0" err="1">
                <a:solidFill>
                  <a:srgbClr val="073505"/>
                </a:solidFill>
                <a:latin typeface="Times New Roman" pitchFamily="18" charset="0"/>
                <a:cs typeface="Times New Roman" pitchFamily="18" charset="0"/>
              </a:rPr>
              <a:t>СтГАУ</a:t>
            </a:r>
            <a:r>
              <a:rPr lang="ru-RU" sz="1600" dirty="0">
                <a:solidFill>
                  <a:srgbClr val="073505"/>
                </a:solidFill>
                <a:latin typeface="Times New Roman" pitchFamily="18" charset="0"/>
                <a:cs typeface="Times New Roman" pitchFamily="18" charset="0"/>
              </a:rPr>
              <a:t>»: Агрохимическое обследование и мониторинг почвенного </a:t>
            </a:r>
            <a:r>
              <a:rPr lang="ru-RU" sz="1600" dirty="0" smtClean="0">
                <a:solidFill>
                  <a:srgbClr val="073505"/>
                </a:solidFill>
                <a:latin typeface="Times New Roman" pitchFamily="18" charset="0"/>
                <a:cs typeface="Times New Roman" pitchFamily="18" charset="0"/>
              </a:rPr>
              <a:t>плодородия </a:t>
            </a:r>
            <a:r>
              <a:rPr lang="ru-RU" sz="1600" dirty="0">
                <a:solidFill>
                  <a:srgbClr val="073505"/>
                </a:solidFill>
                <a:latin typeface="Times New Roman" pitchFamily="18" charset="0"/>
                <a:cs typeface="Times New Roman" pitchFamily="18" charset="0"/>
              </a:rPr>
              <a:t>[электронный полный текст] : учеб. пособие для студентов вузов / А. Н. Есаулко, В. В. Агеев, </a:t>
            </a:r>
            <a:r>
              <a:rPr lang="ru-RU" sz="1600" dirty="0" smtClean="0">
                <a:solidFill>
                  <a:srgbClr val="073505"/>
                </a:solidFill>
                <a:latin typeface="Times New Roman" pitchFamily="18" charset="0"/>
                <a:cs typeface="Times New Roman" pitchFamily="18" charset="0"/>
              </a:rPr>
              <a:t>Л.С</a:t>
            </a:r>
            <a:r>
              <a:rPr lang="ru-RU" sz="1600" dirty="0">
                <a:solidFill>
                  <a:srgbClr val="073505"/>
                </a:solidFill>
                <a:latin typeface="Times New Roman" pitchFamily="18" charset="0"/>
                <a:cs typeface="Times New Roman" pitchFamily="18" charset="0"/>
              </a:rPr>
              <a:t>. Горбатко, А. И. Подколзин, О. Ю. </a:t>
            </a:r>
            <a:r>
              <a:rPr lang="ru-RU" sz="1600" dirty="0" err="1">
                <a:solidFill>
                  <a:srgbClr val="073505"/>
                </a:solidFill>
                <a:latin typeface="Times New Roman" pitchFamily="18" charset="0"/>
                <a:cs typeface="Times New Roman" pitchFamily="18" charset="0"/>
              </a:rPr>
              <a:t>Лобанкова</a:t>
            </a:r>
            <a:r>
              <a:rPr lang="ru-RU" sz="1600" dirty="0">
                <a:solidFill>
                  <a:srgbClr val="073505"/>
                </a:solidFill>
                <a:latin typeface="Times New Roman" pitchFamily="18" charset="0"/>
                <a:cs typeface="Times New Roman" pitchFamily="18" charset="0"/>
              </a:rPr>
              <a:t>, Ю. И. Гречишкина, В. И. Радченко, О. А. </a:t>
            </a:r>
            <a:r>
              <a:rPr lang="ru-RU" sz="1600" dirty="0" smtClean="0">
                <a:solidFill>
                  <a:srgbClr val="073505"/>
                </a:solidFill>
                <a:latin typeface="Times New Roman" pitchFamily="18" charset="0"/>
                <a:cs typeface="Times New Roman" pitchFamily="18" charset="0"/>
              </a:rPr>
              <a:t>Подкол</a:t>
            </a:r>
            <a:r>
              <a:rPr lang="ru-RU" sz="1600" dirty="0">
                <a:solidFill>
                  <a:srgbClr val="073505"/>
                </a:solidFill>
                <a:latin typeface="Times New Roman" pitchFamily="18" charset="0"/>
                <a:cs typeface="Times New Roman" pitchFamily="18" charset="0"/>
              </a:rPr>
              <a:t>з</a:t>
            </a:r>
            <a:r>
              <a:rPr lang="ru-RU" sz="1600" dirty="0" smtClean="0">
                <a:solidFill>
                  <a:srgbClr val="073505"/>
                </a:solidFill>
                <a:latin typeface="Times New Roman" pitchFamily="18" charset="0"/>
                <a:cs typeface="Times New Roman" pitchFamily="18" charset="0"/>
              </a:rPr>
              <a:t>ин</a:t>
            </a:r>
            <a:r>
              <a:rPr lang="ru-RU" sz="1600" dirty="0">
                <a:solidFill>
                  <a:srgbClr val="073505"/>
                </a:solidFill>
                <a:latin typeface="Times New Roman" pitchFamily="18" charset="0"/>
                <a:cs typeface="Times New Roman" pitchFamily="18" charset="0"/>
              </a:rPr>
              <a:t>, Н. В. Громова, М. С. </a:t>
            </a:r>
            <a:r>
              <a:rPr lang="ru-RU" sz="1600" dirty="0" err="1">
                <a:solidFill>
                  <a:srgbClr val="073505"/>
                </a:solidFill>
                <a:latin typeface="Times New Roman" pitchFamily="18" charset="0"/>
                <a:cs typeface="Times New Roman" pitchFamily="18" charset="0"/>
              </a:rPr>
              <a:t>Сигида</a:t>
            </a:r>
            <a:r>
              <a:rPr lang="ru-RU" sz="1600" dirty="0">
                <a:solidFill>
                  <a:srgbClr val="073505"/>
                </a:solidFill>
                <a:latin typeface="Times New Roman" pitchFamily="18" charset="0"/>
                <a:cs typeface="Times New Roman" pitchFamily="18" charset="0"/>
              </a:rPr>
              <a:t>, С. А. Коростылев, Е. В. Голосной, С. В. </a:t>
            </a:r>
            <a:r>
              <a:rPr lang="ru-RU" sz="1600" dirty="0" err="1">
                <a:solidFill>
                  <a:srgbClr val="073505"/>
                </a:solidFill>
                <a:latin typeface="Times New Roman" pitchFamily="18" charset="0"/>
                <a:cs typeface="Times New Roman" pitchFamily="18" charset="0"/>
              </a:rPr>
              <a:t>Динякова</a:t>
            </a:r>
            <a:r>
              <a:rPr lang="ru-RU" sz="1600" dirty="0">
                <a:solidFill>
                  <a:srgbClr val="073505"/>
                </a:solidFill>
                <a:latin typeface="Times New Roman" pitchFamily="18" charset="0"/>
                <a:cs typeface="Times New Roman" pitchFamily="18" charset="0"/>
              </a:rPr>
              <a:t>, Е. А. </a:t>
            </a:r>
            <a:r>
              <a:rPr lang="ru-RU" sz="1600" dirty="0" smtClean="0">
                <a:solidFill>
                  <a:srgbClr val="073505"/>
                </a:solidFill>
                <a:latin typeface="Times New Roman" pitchFamily="18" charset="0"/>
                <a:cs typeface="Times New Roman" pitchFamily="18" charset="0"/>
              </a:rPr>
              <a:t>Устименко</a:t>
            </a:r>
            <a:r>
              <a:rPr lang="ru-RU" sz="1600" dirty="0">
                <a:solidFill>
                  <a:srgbClr val="073505"/>
                </a:solidFill>
                <a:latin typeface="Times New Roman" pitchFamily="18" charset="0"/>
                <a:cs typeface="Times New Roman" pitchFamily="18" charset="0"/>
              </a:rPr>
              <a:t>, А. Ю. Фурсова, А. В. Воскобойников ; </a:t>
            </a:r>
            <a:r>
              <a:rPr lang="ru-RU" sz="1600" dirty="0" err="1">
                <a:solidFill>
                  <a:srgbClr val="073505"/>
                </a:solidFill>
                <a:latin typeface="Times New Roman" pitchFamily="18" charset="0"/>
                <a:cs typeface="Times New Roman" pitchFamily="18" charset="0"/>
              </a:rPr>
              <a:t>СтГАУ</a:t>
            </a:r>
            <a:r>
              <a:rPr lang="ru-RU" sz="1600" dirty="0">
                <a:solidFill>
                  <a:srgbClr val="073505"/>
                </a:solidFill>
                <a:latin typeface="Times New Roman" pitchFamily="18" charset="0"/>
                <a:cs typeface="Times New Roman" pitchFamily="18" charset="0"/>
              </a:rPr>
              <a:t>. - Ставрополь : АГРУС, 2013. - 2,21 МБ.</a:t>
            </a:r>
          </a:p>
          <a:p>
            <a:pPr indent="457200" algn="just"/>
            <a:r>
              <a:rPr lang="ru-RU" sz="1600" dirty="0">
                <a:solidFill>
                  <a:srgbClr val="073505"/>
                </a:solidFill>
                <a:latin typeface="Times New Roman" pitchFamily="18" charset="0"/>
                <a:cs typeface="Times New Roman" pitchFamily="18" charset="0"/>
              </a:rPr>
              <a:t>4. ЭБ «Труды ученых </a:t>
            </a:r>
            <a:r>
              <a:rPr lang="ru-RU" sz="1600" dirty="0" err="1">
                <a:solidFill>
                  <a:srgbClr val="073505"/>
                </a:solidFill>
                <a:latin typeface="Times New Roman" pitchFamily="18" charset="0"/>
                <a:cs typeface="Times New Roman" pitchFamily="18" charset="0"/>
              </a:rPr>
              <a:t>СтГАУ</a:t>
            </a:r>
            <a:r>
              <a:rPr lang="ru-RU" sz="1600" dirty="0">
                <a:solidFill>
                  <a:srgbClr val="073505"/>
                </a:solidFill>
                <a:latin typeface="Times New Roman" pitchFamily="18" charset="0"/>
                <a:cs typeface="Times New Roman" pitchFamily="18" charset="0"/>
              </a:rPr>
              <a:t>»: Агрохимическое обследование [электронный полный текст] : </a:t>
            </a:r>
            <a:r>
              <a:rPr lang="ru-RU" sz="1600" dirty="0" smtClean="0">
                <a:solidFill>
                  <a:srgbClr val="073505"/>
                </a:solidFill>
                <a:latin typeface="Times New Roman" pitchFamily="18" charset="0"/>
                <a:cs typeface="Times New Roman" pitchFamily="18" charset="0"/>
              </a:rPr>
              <a:t>учеб. пособие </a:t>
            </a:r>
            <a:r>
              <a:rPr lang="ru-RU" sz="1600" dirty="0">
                <a:solidFill>
                  <a:srgbClr val="073505"/>
                </a:solidFill>
                <a:latin typeface="Times New Roman" pitchFamily="18" charset="0"/>
                <a:cs typeface="Times New Roman" pitchFamily="18" charset="0"/>
              </a:rPr>
              <a:t>/ А. Н. Есаулко, В. В. Агеев, Ю. И. Гречишкина, А. И. </a:t>
            </a:r>
            <a:r>
              <a:rPr lang="ru-RU" sz="1600" dirty="0" err="1">
                <a:solidFill>
                  <a:srgbClr val="073505"/>
                </a:solidFill>
                <a:latin typeface="Times New Roman" pitchFamily="18" charset="0"/>
                <a:cs typeface="Times New Roman" pitchFamily="18" charset="0"/>
              </a:rPr>
              <a:t>Подколзин,.Л</a:t>
            </a:r>
            <a:r>
              <a:rPr lang="ru-RU" sz="1600" dirty="0">
                <a:solidFill>
                  <a:srgbClr val="073505"/>
                </a:solidFill>
                <a:latin typeface="Times New Roman" pitchFamily="18" charset="0"/>
                <a:cs typeface="Times New Roman" pitchFamily="18" charset="0"/>
              </a:rPr>
              <a:t>. С. Горбатко, О. Ю. </a:t>
            </a:r>
            <a:r>
              <a:rPr lang="ru-RU" sz="1600" dirty="0" err="1" smtClean="0">
                <a:solidFill>
                  <a:srgbClr val="073505"/>
                </a:solidFill>
                <a:latin typeface="Times New Roman" pitchFamily="18" charset="0"/>
                <a:cs typeface="Times New Roman" pitchFamily="18" charset="0"/>
              </a:rPr>
              <a:t>Лобанкова</a:t>
            </a:r>
            <a:r>
              <a:rPr lang="ru-RU" sz="1600" dirty="0">
                <a:solidFill>
                  <a:srgbClr val="073505"/>
                </a:solidFill>
                <a:latin typeface="Times New Roman" pitchFamily="18" charset="0"/>
                <a:cs typeface="Times New Roman" pitchFamily="18" charset="0"/>
              </a:rPr>
              <a:t>, О. А. Подколзин, С. В. </a:t>
            </a:r>
            <a:r>
              <a:rPr lang="ru-RU" sz="1600" dirty="0" err="1">
                <a:solidFill>
                  <a:srgbClr val="073505"/>
                </a:solidFill>
                <a:latin typeface="Times New Roman" pitchFamily="18" charset="0"/>
                <a:cs typeface="Times New Roman" pitchFamily="18" charset="0"/>
              </a:rPr>
              <a:t>Динякова</a:t>
            </a:r>
            <a:r>
              <a:rPr lang="ru-RU" sz="1600" dirty="0">
                <a:solidFill>
                  <a:srgbClr val="073505"/>
                </a:solidFill>
                <a:latin typeface="Times New Roman" pitchFamily="18" charset="0"/>
                <a:cs typeface="Times New Roman" pitchFamily="18" charset="0"/>
              </a:rPr>
              <a:t>, А. Ю. Фурсова, Е. А. Устименко, А. В. </a:t>
            </a:r>
            <a:r>
              <a:rPr lang="ru-RU" sz="1600" dirty="0" smtClean="0">
                <a:solidFill>
                  <a:srgbClr val="073505"/>
                </a:solidFill>
                <a:latin typeface="Times New Roman" pitchFamily="18" charset="0"/>
                <a:cs typeface="Times New Roman" pitchFamily="18" charset="0"/>
              </a:rPr>
              <a:t>Воскобойников, М</a:t>
            </a:r>
            <a:r>
              <a:rPr lang="ru-RU" sz="1600" dirty="0">
                <a:solidFill>
                  <a:srgbClr val="073505"/>
                </a:solidFill>
                <a:latin typeface="Times New Roman" pitchFamily="18" charset="0"/>
                <a:cs typeface="Times New Roman" pitchFamily="18" charset="0"/>
              </a:rPr>
              <a:t>. С. </a:t>
            </a:r>
            <a:r>
              <a:rPr lang="ru-RU" sz="1600" dirty="0" err="1">
                <a:solidFill>
                  <a:srgbClr val="073505"/>
                </a:solidFill>
                <a:latin typeface="Times New Roman" pitchFamily="18" charset="0"/>
                <a:cs typeface="Times New Roman" pitchFamily="18" charset="0"/>
              </a:rPr>
              <a:t>Сигида</a:t>
            </a:r>
            <a:r>
              <a:rPr lang="ru-RU" sz="1600" dirty="0">
                <a:solidFill>
                  <a:srgbClr val="073505"/>
                </a:solidFill>
                <a:latin typeface="Times New Roman" pitchFamily="18" charset="0"/>
                <a:cs typeface="Times New Roman" pitchFamily="18" charset="0"/>
              </a:rPr>
              <a:t>, С. А. Коростылев, Е. В. Голосной ; </a:t>
            </a:r>
            <a:r>
              <a:rPr lang="ru-RU" sz="1600" dirty="0" err="1">
                <a:solidFill>
                  <a:srgbClr val="073505"/>
                </a:solidFill>
                <a:latin typeface="Times New Roman" pitchFamily="18" charset="0"/>
                <a:cs typeface="Times New Roman" pitchFamily="18" charset="0"/>
              </a:rPr>
              <a:t>СтГАУ</a:t>
            </a:r>
            <a:r>
              <a:rPr lang="ru-RU" sz="1600" dirty="0">
                <a:solidFill>
                  <a:srgbClr val="073505"/>
                </a:solidFill>
                <a:latin typeface="Times New Roman" pitchFamily="18" charset="0"/>
                <a:cs typeface="Times New Roman" pitchFamily="18" charset="0"/>
              </a:rPr>
              <a:t>. - Ставрополь, 2014. - 97,3 МБ.</a:t>
            </a:r>
          </a:p>
        </p:txBody>
      </p:sp>
      <p:sp>
        <p:nvSpPr>
          <p:cNvPr id="2" name="Номер слайда 1"/>
          <p:cNvSpPr>
            <a:spLocks noGrp="1"/>
          </p:cNvSpPr>
          <p:nvPr>
            <p:ph type="sldNum" sz="quarter" idx="12"/>
          </p:nvPr>
        </p:nvSpPr>
        <p:spPr/>
        <p:txBody>
          <a:bodyPr/>
          <a:lstStyle/>
          <a:p>
            <a:fld id="{B19B0651-EE4F-4900-A07F-96A6BFA9D0F0}" type="slidenum">
              <a:rPr lang="ru-RU" smtClean="0">
                <a:solidFill>
                  <a:prstClr val="black">
                    <a:tint val="75000"/>
                  </a:prstClr>
                </a:solidFill>
              </a:rPr>
              <a:pPr/>
              <a:t>4</a:t>
            </a:fld>
            <a:endParaRPr lang="ru-RU">
              <a:solidFill>
                <a:prstClr val="black">
                  <a:tint val="75000"/>
                </a:prstClr>
              </a:solidFill>
            </a:endParaRPr>
          </a:p>
        </p:txBody>
      </p:sp>
    </p:spTree>
    <p:extLst>
      <p:ext uri="{BB962C8B-B14F-4D97-AF65-F5344CB8AC3E}">
        <p14:creationId xmlns:p14="http://schemas.microsoft.com/office/powerpoint/2010/main" val="4279393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19B0651-EE4F-4900-A07F-96A6BFA9D0F0}" type="slidenum">
              <a:rPr lang="ru-RU" smtClean="0">
                <a:solidFill>
                  <a:prstClr val="black">
                    <a:tint val="75000"/>
                  </a:prstClr>
                </a:solidFill>
              </a:rPr>
              <a:pPr/>
              <a:t>5</a:t>
            </a:fld>
            <a:endParaRPr lang="ru-RU">
              <a:solidFill>
                <a:prstClr val="black">
                  <a:tint val="75000"/>
                </a:prstClr>
              </a:solidFill>
            </a:endParaRPr>
          </a:p>
        </p:txBody>
      </p:sp>
      <p:sp>
        <p:nvSpPr>
          <p:cNvPr id="4" name="Прямоугольник 3"/>
          <p:cNvSpPr/>
          <p:nvPr/>
        </p:nvSpPr>
        <p:spPr>
          <a:xfrm>
            <a:off x="427860" y="333454"/>
            <a:ext cx="8064896" cy="5262979"/>
          </a:xfrm>
          <a:prstGeom prst="rect">
            <a:avLst/>
          </a:prstGeom>
        </p:spPr>
        <p:txBody>
          <a:bodyPr wrap="square">
            <a:spAutoFit/>
          </a:bodyPr>
          <a:lstStyle/>
          <a:p>
            <a:pPr lvl="0" indent="457200" algn="just"/>
            <a:r>
              <a:rPr lang="ru-RU" sz="1400" b="1" dirty="0">
                <a:solidFill>
                  <a:srgbClr val="073505"/>
                </a:solidFill>
                <a:latin typeface="Times New Roman" pitchFamily="18" charset="0"/>
                <a:cs typeface="Times New Roman" pitchFamily="18" charset="0"/>
              </a:rPr>
              <a:t>б) дополнительная литература:</a:t>
            </a:r>
          </a:p>
          <a:p>
            <a:pPr lvl="0" indent="457200" algn="just"/>
            <a:r>
              <a:rPr lang="ru-RU" sz="1400" dirty="0">
                <a:solidFill>
                  <a:srgbClr val="073505"/>
                </a:solidFill>
                <a:latin typeface="Times New Roman" pitchFamily="18" charset="0"/>
                <a:cs typeface="Times New Roman" pitchFamily="18" charset="0"/>
              </a:rPr>
              <a:t>1. ЭБС «Лань»: Классификация почв и агроэкологическая типология земель: учеб. пособие / </a:t>
            </a:r>
            <a:r>
              <a:rPr lang="ru-RU" sz="1400" dirty="0" err="1" smtClean="0">
                <a:solidFill>
                  <a:srgbClr val="073505"/>
                </a:solidFill>
                <a:latin typeface="Times New Roman" pitchFamily="18" charset="0"/>
                <a:cs typeface="Times New Roman" pitchFamily="18" charset="0"/>
              </a:rPr>
              <a:t>авторсост</a:t>
            </a:r>
            <a:r>
              <a:rPr lang="ru-RU" sz="1400" dirty="0">
                <a:solidFill>
                  <a:srgbClr val="073505"/>
                </a:solidFill>
                <a:latin typeface="Times New Roman" pitchFamily="18" charset="0"/>
                <a:cs typeface="Times New Roman" pitchFamily="18" charset="0"/>
              </a:rPr>
              <a:t>. В. И. Кирюшин. – СПб.: Лань, 2011. – 288 с.: ил. – (Учебники для вузов. Специальная </a:t>
            </a:r>
            <a:r>
              <a:rPr lang="ru-RU" sz="1400" dirty="0" smtClean="0">
                <a:solidFill>
                  <a:srgbClr val="073505"/>
                </a:solidFill>
                <a:latin typeface="Times New Roman" pitchFamily="18" charset="0"/>
                <a:cs typeface="Times New Roman" pitchFamily="18" charset="0"/>
              </a:rPr>
              <a:t>литература</a:t>
            </a:r>
            <a:r>
              <a:rPr lang="ru-RU" sz="1400" dirty="0">
                <a:solidFill>
                  <a:srgbClr val="073505"/>
                </a:solidFill>
                <a:latin typeface="Times New Roman" pitchFamily="18" charset="0"/>
                <a:cs typeface="Times New Roman" pitchFamily="18" charset="0"/>
              </a:rPr>
              <a:t>).</a:t>
            </a:r>
          </a:p>
          <a:p>
            <a:pPr lvl="0" indent="457200" algn="just"/>
            <a:r>
              <a:rPr lang="ru-RU" sz="1400" dirty="0">
                <a:solidFill>
                  <a:srgbClr val="073505"/>
                </a:solidFill>
                <a:latin typeface="Times New Roman" pitchFamily="18" charset="0"/>
                <a:cs typeface="Times New Roman" pitchFamily="18" charset="0"/>
              </a:rPr>
              <a:t>2. ЭБС «</a:t>
            </a:r>
            <a:r>
              <a:rPr lang="ru-RU" sz="1400" dirty="0" err="1">
                <a:solidFill>
                  <a:srgbClr val="073505"/>
                </a:solidFill>
                <a:latin typeface="Times New Roman" pitchFamily="18" charset="0"/>
                <a:cs typeface="Times New Roman" pitchFamily="18" charset="0"/>
              </a:rPr>
              <a:t>Znanium</a:t>
            </a:r>
            <a:r>
              <a:rPr lang="ru-RU" sz="1400" dirty="0">
                <a:solidFill>
                  <a:srgbClr val="073505"/>
                </a:solidFill>
                <a:latin typeface="Times New Roman" pitchFamily="18" charset="0"/>
                <a:cs typeface="Times New Roman" pitchFamily="18" charset="0"/>
              </a:rPr>
              <a:t>»: </a:t>
            </a:r>
            <a:r>
              <a:rPr lang="ru-RU" sz="1400" dirty="0" err="1">
                <a:solidFill>
                  <a:srgbClr val="073505"/>
                </a:solidFill>
                <a:latin typeface="Times New Roman" pitchFamily="18" charset="0"/>
                <a:cs typeface="Times New Roman" pitchFamily="18" charset="0"/>
              </a:rPr>
              <a:t>Ганжара</a:t>
            </a:r>
            <a:r>
              <a:rPr lang="ru-RU" sz="1400" dirty="0">
                <a:solidFill>
                  <a:srgbClr val="073505"/>
                </a:solidFill>
                <a:latin typeface="Times New Roman" pitchFamily="18" charset="0"/>
                <a:cs typeface="Times New Roman" pitchFamily="18" charset="0"/>
              </a:rPr>
              <a:t> Н. Ф. Почвоведение: Практикум: Учебное пособие / Н.Ф. </a:t>
            </a:r>
            <a:r>
              <a:rPr lang="ru-RU" sz="1400" dirty="0" err="1">
                <a:solidFill>
                  <a:srgbClr val="073505"/>
                </a:solidFill>
                <a:latin typeface="Times New Roman" pitchFamily="18" charset="0"/>
                <a:cs typeface="Times New Roman" pitchFamily="18" charset="0"/>
              </a:rPr>
              <a:t>Ганжара</a:t>
            </a:r>
            <a:r>
              <a:rPr lang="ru-RU" sz="1400" dirty="0">
                <a:solidFill>
                  <a:srgbClr val="073505"/>
                </a:solidFill>
                <a:latin typeface="Times New Roman" pitchFamily="18" charset="0"/>
                <a:cs typeface="Times New Roman" pitchFamily="18" charset="0"/>
              </a:rPr>
              <a:t>, </a:t>
            </a:r>
            <a:r>
              <a:rPr lang="ru-RU" sz="1400" dirty="0" smtClean="0">
                <a:solidFill>
                  <a:srgbClr val="073505"/>
                </a:solidFill>
                <a:latin typeface="Times New Roman" pitchFamily="18" charset="0"/>
                <a:cs typeface="Times New Roman" pitchFamily="18" charset="0"/>
              </a:rPr>
              <a:t>Б.А. Борисов</a:t>
            </a:r>
            <a:r>
              <a:rPr lang="ru-RU" sz="1400" dirty="0">
                <a:solidFill>
                  <a:srgbClr val="073505"/>
                </a:solidFill>
                <a:latin typeface="Times New Roman" pitchFamily="18" charset="0"/>
                <a:cs typeface="Times New Roman" pitchFamily="18" charset="0"/>
              </a:rPr>
              <a:t>, Р.Ф. </a:t>
            </a:r>
            <a:r>
              <a:rPr lang="ru-RU" sz="1400" dirty="0" err="1">
                <a:solidFill>
                  <a:srgbClr val="073505"/>
                </a:solidFill>
                <a:latin typeface="Times New Roman" pitchFamily="18" charset="0"/>
                <a:cs typeface="Times New Roman" pitchFamily="18" charset="0"/>
              </a:rPr>
              <a:t>Байбеков</a:t>
            </a:r>
            <a:r>
              <a:rPr lang="ru-RU" sz="1400" dirty="0">
                <a:solidFill>
                  <a:srgbClr val="073505"/>
                </a:solidFill>
                <a:latin typeface="Times New Roman" pitchFamily="18" charset="0"/>
                <a:cs typeface="Times New Roman" pitchFamily="18" charset="0"/>
              </a:rPr>
              <a:t>. - М.: НИЦ ИНФРА-М, 2014. - 256 с. - (Высшее образование: </a:t>
            </a:r>
            <a:r>
              <a:rPr lang="ru-RU" sz="1400" dirty="0" err="1">
                <a:solidFill>
                  <a:srgbClr val="073505"/>
                </a:solidFill>
                <a:latin typeface="Times New Roman" pitchFamily="18" charset="0"/>
                <a:cs typeface="Times New Roman" pitchFamily="18" charset="0"/>
              </a:rPr>
              <a:t>Бакалавриат</a:t>
            </a:r>
            <a:r>
              <a:rPr lang="ru-RU" sz="1400" dirty="0">
                <a:solidFill>
                  <a:srgbClr val="073505"/>
                </a:solidFill>
                <a:latin typeface="Times New Roman" pitchFamily="18" charset="0"/>
                <a:cs typeface="Times New Roman" pitchFamily="18" charset="0"/>
              </a:rPr>
              <a:t>). </a:t>
            </a:r>
            <a:r>
              <a:rPr lang="ru-RU" sz="1400" dirty="0" smtClean="0">
                <a:solidFill>
                  <a:srgbClr val="073505"/>
                </a:solidFill>
                <a:latin typeface="Times New Roman" pitchFamily="18" charset="0"/>
                <a:cs typeface="Times New Roman" pitchFamily="18" charset="0"/>
              </a:rPr>
              <a:t>- Режим </a:t>
            </a:r>
            <a:r>
              <a:rPr lang="ru-RU" sz="1400" dirty="0">
                <a:solidFill>
                  <a:srgbClr val="073505"/>
                </a:solidFill>
                <a:latin typeface="Times New Roman" pitchFamily="18" charset="0"/>
                <a:cs typeface="Times New Roman" pitchFamily="18" charset="0"/>
              </a:rPr>
              <a:t>доступа: http://znanium.com/bookread2.php?book=368459</a:t>
            </a:r>
          </a:p>
          <a:p>
            <a:pPr lvl="0" indent="457200" algn="just"/>
            <a:r>
              <a:rPr lang="ru-RU" sz="1400" dirty="0">
                <a:solidFill>
                  <a:srgbClr val="073505"/>
                </a:solidFill>
                <a:latin typeface="Times New Roman" pitchFamily="18" charset="0"/>
                <a:cs typeface="Times New Roman" pitchFamily="18" charset="0"/>
              </a:rPr>
              <a:t>3. ЭБС «Труды ученых </a:t>
            </a:r>
            <a:r>
              <a:rPr lang="ru-RU" sz="1400" dirty="0" err="1">
                <a:solidFill>
                  <a:srgbClr val="073505"/>
                </a:solidFill>
                <a:latin typeface="Times New Roman" pitchFamily="18" charset="0"/>
                <a:cs typeface="Times New Roman" pitchFamily="18" charset="0"/>
              </a:rPr>
              <a:t>СтГАУ</a:t>
            </a:r>
            <a:r>
              <a:rPr lang="ru-RU" sz="1400" dirty="0">
                <a:solidFill>
                  <a:srgbClr val="073505"/>
                </a:solidFill>
                <a:latin typeface="Times New Roman" pitchFamily="18" charset="0"/>
                <a:cs typeface="Times New Roman" pitchFamily="18" charset="0"/>
              </a:rPr>
              <a:t>»: Термины и определения в агрохимии [электронный полный текст] </a:t>
            </a:r>
            <a:r>
              <a:rPr lang="ru-RU" sz="1400" dirty="0" smtClean="0">
                <a:solidFill>
                  <a:srgbClr val="073505"/>
                </a:solidFill>
                <a:latin typeface="Times New Roman" pitchFamily="18" charset="0"/>
                <a:cs typeface="Times New Roman" pitchFamily="18" charset="0"/>
              </a:rPr>
              <a:t>: учеб</a:t>
            </a:r>
            <a:r>
              <a:rPr lang="ru-RU" sz="1400" dirty="0">
                <a:solidFill>
                  <a:srgbClr val="073505"/>
                </a:solidFill>
                <a:latin typeface="Times New Roman" pitchFamily="18" charset="0"/>
                <a:cs typeface="Times New Roman" pitchFamily="18" charset="0"/>
              </a:rPr>
              <a:t>. пособие для подготовки бакалавров по направлениям 110400 «Агрономия», 110110 «</a:t>
            </a:r>
            <a:r>
              <a:rPr lang="ru-RU" sz="1400" dirty="0" smtClean="0">
                <a:solidFill>
                  <a:srgbClr val="073505"/>
                </a:solidFill>
                <a:latin typeface="Times New Roman" pitchFamily="18" charset="0"/>
                <a:cs typeface="Times New Roman" pitchFamily="18" charset="0"/>
              </a:rPr>
              <a:t>Агрохимия </a:t>
            </a:r>
            <a:r>
              <a:rPr lang="ru-RU" sz="1400" dirty="0">
                <a:solidFill>
                  <a:srgbClr val="073505"/>
                </a:solidFill>
                <a:latin typeface="Times New Roman" pitchFamily="18" charset="0"/>
                <a:cs typeface="Times New Roman" pitchFamily="18" charset="0"/>
              </a:rPr>
              <a:t>и </a:t>
            </a:r>
            <a:r>
              <a:rPr lang="ru-RU" sz="1400" dirty="0" err="1">
                <a:solidFill>
                  <a:srgbClr val="073505"/>
                </a:solidFill>
                <a:latin typeface="Times New Roman" pitchFamily="18" charset="0"/>
                <a:cs typeface="Times New Roman" pitchFamily="18" charset="0"/>
              </a:rPr>
              <a:t>агропочвоведение</a:t>
            </a:r>
            <a:r>
              <a:rPr lang="ru-RU" sz="1400" dirty="0">
                <a:solidFill>
                  <a:srgbClr val="073505"/>
                </a:solidFill>
                <a:latin typeface="Times New Roman" pitchFamily="18" charset="0"/>
                <a:cs typeface="Times New Roman" pitchFamily="18" charset="0"/>
              </a:rPr>
              <a:t>» / </a:t>
            </a:r>
            <a:r>
              <a:rPr lang="ru-RU" sz="1400" dirty="0" smtClean="0">
                <a:solidFill>
                  <a:srgbClr val="073505"/>
                </a:solidFill>
                <a:latin typeface="Times New Roman" pitchFamily="18" charset="0"/>
                <a:cs typeface="Times New Roman" pitchFamily="18" charset="0"/>
              </a:rPr>
              <a:t>Ю</a:t>
            </a:r>
            <a:r>
              <a:rPr lang="ru-RU" sz="1400" dirty="0">
                <a:solidFill>
                  <a:srgbClr val="073505"/>
                </a:solidFill>
                <a:latin typeface="Times New Roman" pitchFamily="18" charset="0"/>
                <a:cs typeface="Times New Roman" pitchFamily="18" charset="0"/>
              </a:rPr>
              <a:t>. И. Гречишкина, А. Н. Есаулко, В. В. </a:t>
            </a:r>
            <a:r>
              <a:rPr lang="ru-RU" sz="1400" dirty="0" smtClean="0">
                <a:solidFill>
                  <a:srgbClr val="073505"/>
                </a:solidFill>
                <a:latin typeface="Times New Roman" pitchFamily="18" charset="0"/>
                <a:cs typeface="Times New Roman" pitchFamily="18" charset="0"/>
              </a:rPr>
              <a:t>Агеев, О</a:t>
            </a:r>
            <a:r>
              <a:rPr lang="ru-RU" sz="1400" dirty="0">
                <a:solidFill>
                  <a:srgbClr val="073505"/>
                </a:solidFill>
                <a:latin typeface="Times New Roman" pitchFamily="18" charset="0"/>
                <a:cs typeface="Times New Roman" pitchFamily="18" charset="0"/>
              </a:rPr>
              <a:t>. Ю. </a:t>
            </a:r>
            <a:r>
              <a:rPr lang="ru-RU" sz="1400" dirty="0" err="1">
                <a:solidFill>
                  <a:srgbClr val="073505"/>
                </a:solidFill>
                <a:latin typeface="Times New Roman" pitchFamily="18" charset="0"/>
                <a:cs typeface="Times New Roman" pitchFamily="18" charset="0"/>
              </a:rPr>
              <a:t>Лобанкова</a:t>
            </a:r>
            <a:r>
              <a:rPr lang="ru-RU" sz="1400" dirty="0">
                <a:solidFill>
                  <a:srgbClr val="073505"/>
                </a:solidFill>
                <a:latin typeface="Times New Roman" pitchFamily="18" charset="0"/>
                <a:cs typeface="Times New Roman" pitchFamily="18" charset="0"/>
              </a:rPr>
              <a:t>, А. А. Беловолова, Л. С. Горбатко, М. С. </a:t>
            </a:r>
            <a:r>
              <a:rPr lang="ru-RU" sz="1400" dirty="0" err="1">
                <a:solidFill>
                  <a:srgbClr val="073505"/>
                </a:solidFill>
                <a:latin typeface="Times New Roman" pitchFamily="18" charset="0"/>
                <a:cs typeface="Times New Roman" pitchFamily="18" charset="0"/>
              </a:rPr>
              <a:t>Сигида</a:t>
            </a:r>
            <a:r>
              <a:rPr lang="ru-RU" sz="1400" dirty="0">
                <a:solidFill>
                  <a:srgbClr val="073505"/>
                </a:solidFill>
                <a:latin typeface="Times New Roman" pitchFamily="18" charset="0"/>
                <a:cs typeface="Times New Roman" pitchFamily="18" charset="0"/>
              </a:rPr>
              <a:t>, С. А. Коростылев, Е. В. Голосной </a:t>
            </a:r>
            <a:r>
              <a:rPr lang="ru-RU" sz="1400" dirty="0" smtClean="0">
                <a:solidFill>
                  <a:srgbClr val="073505"/>
                </a:solidFill>
                <a:latin typeface="Times New Roman" pitchFamily="18" charset="0"/>
                <a:cs typeface="Times New Roman" pitchFamily="18" charset="0"/>
              </a:rPr>
              <a:t>; </a:t>
            </a:r>
            <a:r>
              <a:rPr lang="ru-RU" sz="1400" dirty="0" err="1" smtClean="0">
                <a:solidFill>
                  <a:srgbClr val="073505"/>
                </a:solidFill>
                <a:latin typeface="Times New Roman" pitchFamily="18" charset="0"/>
                <a:cs typeface="Times New Roman" pitchFamily="18" charset="0"/>
              </a:rPr>
              <a:t>СтГАУ</a:t>
            </a:r>
            <a:r>
              <a:rPr lang="ru-RU" sz="1400" dirty="0">
                <a:solidFill>
                  <a:srgbClr val="073505"/>
                </a:solidFill>
                <a:latin typeface="Times New Roman" pitchFamily="18" charset="0"/>
                <a:cs typeface="Times New Roman" pitchFamily="18" charset="0"/>
              </a:rPr>
              <a:t>. - Ставрополь : АГРУС, 2012. – 689 КБ.</a:t>
            </a:r>
          </a:p>
          <a:p>
            <a:pPr lvl="0" indent="457200" algn="just"/>
            <a:r>
              <a:rPr lang="ru-RU" sz="1400" dirty="0">
                <a:solidFill>
                  <a:srgbClr val="073505"/>
                </a:solidFill>
                <a:latin typeface="Times New Roman" pitchFamily="18" charset="0"/>
                <a:cs typeface="Times New Roman" pitchFamily="18" charset="0"/>
              </a:rPr>
              <a:t>4. Минеев, В. Г. Агрохимия : учебник для вузов по направлению 510700 "Почвоведение" и </a:t>
            </a:r>
            <a:r>
              <a:rPr lang="ru-RU" sz="1400" dirty="0" err="1">
                <a:solidFill>
                  <a:srgbClr val="073505"/>
                </a:solidFill>
                <a:latin typeface="Times New Roman" pitchFamily="18" charset="0"/>
                <a:cs typeface="Times New Roman" pitchFamily="18" charset="0"/>
              </a:rPr>
              <a:t>специ</a:t>
            </a:r>
            <a:r>
              <a:rPr lang="ru-RU" sz="1400" dirty="0">
                <a:solidFill>
                  <a:srgbClr val="073505"/>
                </a:solidFill>
                <a:latin typeface="Times New Roman" pitchFamily="18" charset="0"/>
                <a:cs typeface="Times New Roman" pitchFamily="18" charset="0"/>
              </a:rPr>
              <a:t>-</a:t>
            </a:r>
          </a:p>
          <a:p>
            <a:pPr lvl="0" indent="457200" algn="just"/>
            <a:r>
              <a:rPr lang="ru-RU" sz="1400" dirty="0" err="1">
                <a:solidFill>
                  <a:srgbClr val="073505"/>
                </a:solidFill>
                <a:latin typeface="Times New Roman" pitchFamily="18" charset="0"/>
                <a:cs typeface="Times New Roman" pitchFamily="18" charset="0"/>
              </a:rPr>
              <a:t>альности</a:t>
            </a:r>
            <a:r>
              <a:rPr lang="ru-RU" sz="1400" dirty="0">
                <a:solidFill>
                  <a:srgbClr val="073505"/>
                </a:solidFill>
                <a:latin typeface="Times New Roman" pitchFamily="18" charset="0"/>
                <a:cs typeface="Times New Roman" pitchFamily="18" charset="0"/>
              </a:rPr>
              <a:t> 013000 "Почвоведение" / В. Г. Минеев. - 2-е изд., </a:t>
            </a:r>
            <a:r>
              <a:rPr lang="ru-RU" sz="1400" dirty="0" err="1">
                <a:solidFill>
                  <a:srgbClr val="073505"/>
                </a:solidFill>
                <a:latin typeface="Times New Roman" pitchFamily="18" charset="0"/>
                <a:cs typeface="Times New Roman" pitchFamily="18" charset="0"/>
              </a:rPr>
              <a:t>перераб</a:t>
            </a:r>
            <a:r>
              <a:rPr lang="ru-RU" sz="1400" dirty="0">
                <a:solidFill>
                  <a:srgbClr val="073505"/>
                </a:solidFill>
                <a:latin typeface="Times New Roman" pitchFamily="18" charset="0"/>
                <a:cs typeface="Times New Roman" pitchFamily="18" charset="0"/>
              </a:rPr>
              <a:t>. и доп. - М. : Изд-во МГУ; </a:t>
            </a:r>
            <a:r>
              <a:rPr lang="ru-RU" sz="1400" dirty="0" err="1" smtClean="0">
                <a:solidFill>
                  <a:srgbClr val="073505"/>
                </a:solidFill>
                <a:latin typeface="Times New Roman" pitchFamily="18" charset="0"/>
                <a:cs typeface="Times New Roman" pitchFamily="18" charset="0"/>
              </a:rPr>
              <a:t>КолосС</a:t>
            </a:r>
            <a:r>
              <a:rPr lang="ru-RU" sz="1400" dirty="0">
                <a:solidFill>
                  <a:srgbClr val="073505"/>
                </a:solidFill>
                <a:latin typeface="Times New Roman" pitchFamily="18" charset="0"/>
                <a:cs typeface="Times New Roman" pitchFamily="18" charset="0"/>
              </a:rPr>
              <a:t>, 2004. - 720 с. </a:t>
            </a:r>
          </a:p>
          <a:p>
            <a:pPr lvl="0" indent="457200" algn="just"/>
            <a:r>
              <a:rPr lang="ru-RU" sz="1400" dirty="0">
                <a:solidFill>
                  <a:srgbClr val="073505"/>
                </a:solidFill>
                <a:latin typeface="Times New Roman" pitchFamily="18" charset="0"/>
                <a:cs typeface="Times New Roman" pitchFamily="18" charset="0"/>
              </a:rPr>
              <a:t>5. </a:t>
            </a:r>
            <a:r>
              <a:rPr lang="ru-RU" sz="1400" dirty="0" err="1">
                <a:solidFill>
                  <a:srgbClr val="073505"/>
                </a:solidFill>
                <a:latin typeface="Times New Roman" pitchFamily="18" charset="0"/>
                <a:cs typeface="Times New Roman" pitchFamily="18" charset="0"/>
              </a:rPr>
              <a:t>Зайдельман</a:t>
            </a:r>
            <a:r>
              <a:rPr lang="ru-RU" sz="1400" dirty="0">
                <a:solidFill>
                  <a:srgbClr val="073505"/>
                </a:solidFill>
                <a:latin typeface="Times New Roman" pitchFamily="18" charset="0"/>
                <a:cs typeface="Times New Roman" pitchFamily="18" charset="0"/>
              </a:rPr>
              <a:t>, Ф. Р. Методы эколого-мелиоративных изысканий и исследований почв : </a:t>
            </a:r>
            <a:r>
              <a:rPr lang="ru-RU" sz="1400" dirty="0" smtClean="0">
                <a:solidFill>
                  <a:srgbClr val="073505"/>
                </a:solidFill>
                <a:latin typeface="Times New Roman" pitchFamily="18" charset="0"/>
                <a:cs typeface="Times New Roman" pitchFamily="18" charset="0"/>
              </a:rPr>
              <a:t>учебник для </a:t>
            </a:r>
            <a:r>
              <a:rPr lang="ru-RU" sz="1400" dirty="0">
                <a:solidFill>
                  <a:srgbClr val="073505"/>
                </a:solidFill>
                <a:latin typeface="Times New Roman" pitchFamily="18" charset="0"/>
                <a:cs typeface="Times New Roman" pitchFamily="18" charset="0"/>
              </a:rPr>
              <a:t>студентов по специальности 020701 и направлению 020700 "Почвоведение". - М. : Колос, 2008. </a:t>
            </a:r>
            <a:r>
              <a:rPr lang="ru-RU" sz="1400" dirty="0" smtClean="0">
                <a:solidFill>
                  <a:srgbClr val="073505"/>
                </a:solidFill>
                <a:latin typeface="Times New Roman" pitchFamily="18" charset="0"/>
                <a:cs typeface="Times New Roman" pitchFamily="18" charset="0"/>
              </a:rPr>
              <a:t>- 486 </a:t>
            </a:r>
            <a:r>
              <a:rPr lang="ru-RU" sz="1400" dirty="0">
                <a:solidFill>
                  <a:srgbClr val="073505"/>
                </a:solidFill>
                <a:latin typeface="Times New Roman" pitchFamily="18" charset="0"/>
                <a:cs typeface="Times New Roman" pitchFamily="18" charset="0"/>
              </a:rPr>
              <a:t>с. - (Учебник. Гр. УМО).</a:t>
            </a:r>
          </a:p>
          <a:p>
            <a:pPr lvl="0" indent="457200" algn="just"/>
            <a:r>
              <a:rPr lang="ru-RU" sz="1400" dirty="0">
                <a:solidFill>
                  <a:srgbClr val="073505"/>
                </a:solidFill>
                <a:latin typeface="Times New Roman" pitchFamily="18" charset="0"/>
                <a:cs typeface="Times New Roman" pitchFamily="18" charset="0"/>
              </a:rPr>
              <a:t>6. Агеев, В. В. Агрохимия (Южно-Российский аспект) : учебник для студентов вузов по </a:t>
            </a:r>
            <a:r>
              <a:rPr lang="ru-RU" sz="1400" dirty="0" err="1" smtClean="0">
                <a:solidFill>
                  <a:srgbClr val="073505"/>
                </a:solidFill>
                <a:latin typeface="Times New Roman" pitchFamily="18" charset="0"/>
                <a:cs typeface="Times New Roman" pitchFamily="18" charset="0"/>
              </a:rPr>
              <a:t>агрон</a:t>
            </a:r>
            <a:r>
              <a:rPr lang="ru-RU" sz="1400" dirty="0" smtClean="0">
                <a:solidFill>
                  <a:srgbClr val="073505"/>
                </a:solidFill>
                <a:latin typeface="Times New Roman" pitchFamily="18" charset="0"/>
                <a:cs typeface="Times New Roman" pitchFamily="18" charset="0"/>
              </a:rPr>
              <a:t>. </a:t>
            </a:r>
            <a:r>
              <a:rPr lang="ru-RU" sz="1400" dirty="0" smtClean="0">
                <a:solidFill>
                  <a:srgbClr val="073505"/>
                </a:solidFill>
                <a:latin typeface="Times New Roman" pitchFamily="18" charset="0"/>
                <a:cs typeface="Times New Roman" pitchFamily="18" charset="0"/>
              </a:rPr>
              <a:t>7</a:t>
            </a:r>
            <a:r>
              <a:rPr lang="ru-RU" sz="1400" dirty="0">
                <a:solidFill>
                  <a:srgbClr val="073505"/>
                </a:solidFill>
                <a:latin typeface="Times New Roman" pitchFamily="18" charset="0"/>
                <a:cs typeface="Times New Roman" pitchFamily="18" charset="0"/>
              </a:rPr>
              <a:t>. Агеев, В. В. Агрохимия (Южно-Российский аспект) : учебник для студентов вузов по </a:t>
            </a:r>
            <a:r>
              <a:rPr lang="ru-RU" sz="1400" dirty="0" err="1" smtClean="0">
                <a:solidFill>
                  <a:srgbClr val="073505"/>
                </a:solidFill>
                <a:latin typeface="Times New Roman" pitchFamily="18" charset="0"/>
                <a:cs typeface="Times New Roman" pitchFamily="18" charset="0"/>
              </a:rPr>
              <a:t>агрон</a:t>
            </a:r>
            <a:r>
              <a:rPr lang="ru-RU" sz="1400" dirty="0" smtClean="0">
                <a:solidFill>
                  <a:srgbClr val="073505"/>
                </a:solidFill>
                <a:latin typeface="Times New Roman" pitchFamily="18" charset="0"/>
                <a:cs typeface="Times New Roman" pitchFamily="18" charset="0"/>
              </a:rPr>
              <a:t>. специальностям</a:t>
            </a:r>
            <a:r>
              <a:rPr lang="ru-RU" sz="1400" dirty="0">
                <a:solidFill>
                  <a:srgbClr val="073505"/>
                </a:solidFill>
                <a:latin typeface="Times New Roman" pitchFamily="18" charset="0"/>
                <a:cs typeface="Times New Roman" pitchFamily="18" charset="0"/>
              </a:rPr>
              <a:t>. Т. 2 : Удобрения. Системы удобрения. Экология / под ред. В. В. Агеева. - </a:t>
            </a:r>
            <a:r>
              <a:rPr lang="ru-RU" sz="1400" dirty="0" smtClean="0">
                <a:solidFill>
                  <a:srgbClr val="073505"/>
                </a:solidFill>
                <a:latin typeface="Times New Roman" pitchFamily="18" charset="0"/>
                <a:cs typeface="Times New Roman" pitchFamily="18" charset="0"/>
              </a:rPr>
              <a:t>Ставрополь </a:t>
            </a:r>
            <a:r>
              <a:rPr lang="ru-RU" sz="1400" dirty="0">
                <a:solidFill>
                  <a:srgbClr val="073505"/>
                </a:solidFill>
                <a:latin typeface="Times New Roman" pitchFamily="18" charset="0"/>
                <a:cs typeface="Times New Roman" pitchFamily="18" charset="0"/>
              </a:rPr>
              <a:t>: </a:t>
            </a:r>
            <a:r>
              <a:rPr lang="ru-RU" sz="1400" dirty="0" err="1">
                <a:solidFill>
                  <a:srgbClr val="073505"/>
                </a:solidFill>
                <a:latin typeface="Times New Roman" pitchFamily="18" charset="0"/>
                <a:cs typeface="Times New Roman" pitchFamily="18" charset="0"/>
              </a:rPr>
              <a:t>СтГАУ</a:t>
            </a:r>
            <a:r>
              <a:rPr lang="ru-RU" sz="1400" dirty="0">
                <a:solidFill>
                  <a:srgbClr val="073505"/>
                </a:solidFill>
                <a:latin typeface="Times New Roman" pitchFamily="18" charset="0"/>
                <a:cs typeface="Times New Roman" pitchFamily="18" charset="0"/>
              </a:rPr>
              <a:t>, 2006. - 480 с. : ил. - (Гр. МСХ РФ).</a:t>
            </a:r>
          </a:p>
          <a:p>
            <a:pPr lvl="0" indent="457200" algn="just"/>
            <a:r>
              <a:rPr lang="ru-RU" sz="1400" dirty="0">
                <a:solidFill>
                  <a:srgbClr val="073505"/>
                </a:solidFill>
                <a:latin typeface="Times New Roman" pitchFamily="18" charset="0"/>
                <a:cs typeface="Times New Roman" pitchFamily="18" charset="0"/>
              </a:rPr>
              <a:t>7</a:t>
            </a:r>
            <a:r>
              <a:rPr lang="ru-RU" sz="1400" dirty="0" smtClean="0">
                <a:solidFill>
                  <a:srgbClr val="073505"/>
                </a:solidFill>
                <a:latin typeface="Times New Roman" pitchFamily="18" charset="0"/>
                <a:cs typeface="Times New Roman" pitchFamily="18" charset="0"/>
              </a:rPr>
              <a:t>. </a:t>
            </a:r>
            <a:r>
              <a:rPr lang="ru-RU" sz="1400" dirty="0">
                <a:solidFill>
                  <a:srgbClr val="073505"/>
                </a:solidFill>
                <a:latin typeface="Times New Roman" pitchFamily="18" charset="0"/>
                <a:cs typeface="Times New Roman" pitchFamily="18" charset="0"/>
              </a:rPr>
              <a:t>Агрохимия (периодическое издание).</a:t>
            </a:r>
          </a:p>
          <a:p>
            <a:pPr lvl="0" indent="457200" algn="just"/>
            <a:r>
              <a:rPr lang="ru-RU" sz="1400" dirty="0">
                <a:solidFill>
                  <a:srgbClr val="073505"/>
                </a:solidFill>
                <a:latin typeface="Times New Roman" pitchFamily="18" charset="0"/>
                <a:cs typeface="Times New Roman" pitchFamily="18" charset="0"/>
              </a:rPr>
              <a:t>8</a:t>
            </a:r>
            <a:r>
              <a:rPr lang="ru-RU" sz="1400" dirty="0" smtClean="0">
                <a:solidFill>
                  <a:srgbClr val="073505"/>
                </a:solidFill>
                <a:latin typeface="Times New Roman" pitchFamily="18" charset="0"/>
                <a:cs typeface="Times New Roman" pitchFamily="18" charset="0"/>
              </a:rPr>
              <a:t>. </a:t>
            </a:r>
            <a:r>
              <a:rPr lang="ru-RU" sz="1400" dirty="0">
                <a:solidFill>
                  <a:srgbClr val="073505"/>
                </a:solidFill>
                <a:latin typeface="Times New Roman" pitchFamily="18" charset="0"/>
                <a:cs typeface="Times New Roman" pitchFamily="18" charset="0"/>
              </a:rPr>
              <a:t>Агрохимический вестник (периодическое издание).</a:t>
            </a:r>
            <a:endParaRPr lang="ru-RU" sz="1400" b="1" dirty="0">
              <a:solidFill>
                <a:srgbClr val="073505"/>
              </a:solidFill>
              <a:latin typeface="Times New Roman" pitchFamily="18" charset="0"/>
              <a:cs typeface="Times New Roman" pitchFamily="18" charset="0"/>
            </a:endParaRPr>
          </a:p>
        </p:txBody>
      </p:sp>
    </p:spTree>
    <p:extLst>
      <p:ext uri="{BB962C8B-B14F-4D97-AF65-F5344CB8AC3E}">
        <p14:creationId xmlns:p14="http://schemas.microsoft.com/office/powerpoint/2010/main" val="29591002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971600" y="548680"/>
            <a:ext cx="7056784" cy="461665"/>
          </a:xfrm>
          <a:prstGeom prst="rect">
            <a:avLst/>
          </a:prstGeom>
        </p:spPr>
        <p:txBody>
          <a:bodyPr wrap="square">
            <a:spAutoFit/>
          </a:bodyPr>
          <a:lstStyle/>
          <a:p>
            <a:pPr algn="ctr"/>
            <a:r>
              <a:rPr lang="ru-RU" sz="2400" b="1" dirty="0" smtClean="0">
                <a:solidFill>
                  <a:srgbClr val="073505"/>
                </a:solidFill>
                <a:latin typeface="Times New Roman" pitchFamily="18" charset="0"/>
                <a:cs typeface="Times New Roman" pitchFamily="18" charset="0"/>
              </a:rPr>
              <a:t>План лекции:</a:t>
            </a:r>
            <a:endParaRPr lang="ru-RU" sz="2400" b="1" dirty="0">
              <a:solidFill>
                <a:srgbClr val="073505"/>
              </a:solidFill>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fld id="{B19B0651-EE4F-4900-A07F-96A6BFA9D0F0}" type="slidenum">
              <a:rPr lang="ru-RU" smtClean="0"/>
              <a:t>6</a:t>
            </a:fld>
            <a:endParaRPr lang="ru-RU"/>
          </a:p>
        </p:txBody>
      </p:sp>
      <p:sp>
        <p:nvSpPr>
          <p:cNvPr id="5" name="Прямоугольник 4"/>
          <p:cNvSpPr/>
          <p:nvPr/>
        </p:nvSpPr>
        <p:spPr>
          <a:xfrm>
            <a:off x="1811723" y="5773739"/>
            <a:ext cx="6810804" cy="830997"/>
          </a:xfrm>
          <a:prstGeom prst="rect">
            <a:avLst/>
          </a:prstGeom>
        </p:spPr>
        <p:txBody>
          <a:bodyPr wrap="square">
            <a:spAutoFit/>
          </a:bodyPr>
          <a:lstStyle/>
          <a:p>
            <a:pPr lvl="0" algn="just"/>
            <a:r>
              <a:rPr lang="ru-RU" sz="2400" b="1" dirty="0" smtClean="0">
                <a:solidFill>
                  <a:srgbClr val="073505"/>
                </a:solidFill>
                <a:latin typeface="Times New Roman" pitchFamily="18" charset="0"/>
                <a:cs typeface="Times New Roman" pitchFamily="18" charset="0"/>
              </a:rPr>
              <a:t>Химизация </a:t>
            </a:r>
            <a:r>
              <a:rPr lang="ru-RU" sz="2400" b="1" dirty="0">
                <a:solidFill>
                  <a:srgbClr val="073505"/>
                </a:solidFill>
                <a:latin typeface="Times New Roman" pitchFamily="18" charset="0"/>
                <a:cs typeface="Times New Roman" pitchFamily="18" charset="0"/>
              </a:rPr>
              <a:t>земледелия, состояние и перспективы применения удобрений.</a:t>
            </a:r>
          </a:p>
        </p:txBody>
      </p:sp>
      <p:sp>
        <p:nvSpPr>
          <p:cNvPr id="7" name="Овал 6"/>
          <p:cNvSpPr/>
          <p:nvPr/>
        </p:nvSpPr>
        <p:spPr>
          <a:xfrm>
            <a:off x="503548" y="1016732"/>
            <a:ext cx="936104" cy="936104"/>
          </a:xfrm>
          <a:prstGeom prst="ellipse">
            <a:avLst/>
          </a:pr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073505"/>
                </a:solidFill>
                <a:latin typeface="Times New Roman" pitchFamily="18" charset="0"/>
                <a:cs typeface="Times New Roman" pitchFamily="18" charset="0"/>
              </a:rPr>
              <a:t>1.</a:t>
            </a:r>
            <a:endParaRPr lang="ru-RU" sz="2400" b="1" dirty="0">
              <a:solidFill>
                <a:srgbClr val="073505"/>
              </a:solidFill>
              <a:latin typeface="Times New Roman" pitchFamily="18" charset="0"/>
              <a:cs typeface="Times New Roman" pitchFamily="18" charset="0"/>
            </a:endParaRPr>
          </a:p>
        </p:txBody>
      </p:sp>
      <p:sp>
        <p:nvSpPr>
          <p:cNvPr id="6" name="Прямоугольник 5"/>
          <p:cNvSpPr/>
          <p:nvPr/>
        </p:nvSpPr>
        <p:spPr>
          <a:xfrm>
            <a:off x="1835696" y="1161618"/>
            <a:ext cx="6336704" cy="830997"/>
          </a:xfrm>
          <a:prstGeom prst="rect">
            <a:avLst/>
          </a:prstGeom>
        </p:spPr>
        <p:txBody>
          <a:bodyPr wrap="square">
            <a:spAutoFit/>
          </a:bodyPr>
          <a:lstStyle/>
          <a:p>
            <a:pPr lvl="0" algn="just"/>
            <a:r>
              <a:rPr lang="ru-RU" sz="2400" b="1" dirty="0">
                <a:solidFill>
                  <a:srgbClr val="073505"/>
                </a:solidFill>
                <a:latin typeface="Times New Roman" pitchFamily="18" charset="0"/>
                <a:cs typeface="Times New Roman" pitchFamily="18" charset="0"/>
              </a:rPr>
              <a:t>Предмет, методы и задачи мониторинга почвенного плодородия. </a:t>
            </a:r>
          </a:p>
        </p:txBody>
      </p:sp>
      <p:sp>
        <p:nvSpPr>
          <p:cNvPr id="9" name="Овал 8"/>
          <p:cNvSpPr/>
          <p:nvPr/>
        </p:nvSpPr>
        <p:spPr>
          <a:xfrm>
            <a:off x="534899" y="2168860"/>
            <a:ext cx="936104" cy="936104"/>
          </a:xfrm>
          <a:prstGeom prst="ellipse">
            <a:avLst/>
          </a:pr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rgbClr val="073505"/>
                </a:solidFill>
                <a:latin typeface="Times New Roman" pitchFamily="18" charset="0"/>
                <a:cs typeface="Times New Roman" pitchFamily="18" charset="0"/>
              </a:rPr>
              <a:t>2</a:t>
            </a:r>
            <a:r>
              <a:rPr lang="ru-RU" sz="2400" b="1" dirty="0" smtClean="0">
                <a:solidFill>
                  <a:srgbClr val="073505"/>
                </a:solidFill>
                <a:latin typeface="Times New Roman" pitchFamily="18" charset="0"/>
                <a:cs typeface="Times New Roman" pitchFamily="18" charset="0"/>
              </a:rPr>
              <a:t>.</a:t>
            </a:r>
            <a:endParaRPr lang="ru-RU" sz="2400" b="1" dirty="0">
              <a:solidFill>
                <a:srgbClr val="073505"/>
              </a:solidFill>
              <a:latin typeface="Times New Roman" pitchFamily="18" charset="0"/>
              <a:cs typeface="Times New Roman" pitchFamily="18" charset="0"/>
            </a:endParaRPr>
          </a:p>
        </p:txBody>
      </p:sp>
      <p:sp>
        <p:nvSpPr>
          <p:cNvPr id="10" name="Овал 9"/>
          <p:cNvSpPr/>
          <p:nvPr/>
        </p:nvSpPr>
        <p:spPr>
          <a:xfrm>
            <a:off x="572221" y="5668632"/>
            <a:ext cx="936104" cy="936104"/>
          </a:xfrm>
          <a:prstGeom prst="ellipse">
            <a:avLst/>
          </a:pr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rgbClr val="073505"/>
                </a:solidFill>
                <a:latin typeface="Times New Roman" pitchFamily="18" charset="0"/>
                <a:cs typeface="Times New Roman" pitchFamily="18" charset="0"/>
              </a:rPr>
              <a:t>5</a:t>
            </a:r>
            <a:r>
              <a:rPr lang="ru-RU" sz="2400" b="1" dirty="0" smtClean="0">
                <a:solidFill>
                  <a:srgbClr val="073505"/>
                </a:solidFill>
                <a:latin typeface="Times New Roman" pitchFamily="18" charset="0"/>
                <a:cs typeface="Times New Roman" pitchFamily="18" charset="0"/>
              </a:rPr>
              <a:t>.</a:t>
            </a:r>
            <a:endParaRPr lang="ru-RU" sz="2400" b="1" dirty="0">
              <a:solidFill>
                <a:srgbClr val="073505"/>
              </a:solidFill>
              <a:latin typeface="Times New Roman" pitchFamily="18" charset="0"/>
              <a:cs typeface="Times New Roman" pitchFamily="18" charset="0"/>
            </a:endParaRPr>
          </a:p>
        </p:txBody>
      </p:sp>
      <p:sp>
        <p:nvSpPr>
          <p:cNvPr id="12" name="Овал 11"/>
          <p:cNvSpPr/>
          <p:nvPr/>
        </p:nvSpPr>
        <p:spPr>
          <a:xfrm>
            <a:off x="534899" y="3429000"/>
            <a:ext cx="936104" cy="936104"/>
          </a:xfrm>
          <a:prstGeom prst="ellipse">
            <a:avLst/>
          </a:pr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073505"/>
                </a:solidFill>
                <a:latin typeface="Times New Roman" pitchFamily="18" charset="0"/>
                <a:cs typeface="Times New Roman" pitchFamily="18" charset="0"/>
              </a:rPr>
              <a:t>3.</a:t>
            </a:r>
            <a:endParaRPr lang="ru-RU" sz="2400" b="1" dirty="0">
              <a:solidFill>
                <a:srgbClr val="073505"/>
              </a:solidFill>
              <a:latin typeface="Times New Roman" pitchFamily="18" charset="0"/>
              <a:cs typeface="Times New Roman" pitchFamily="18" charset="0"/>
            </a:endParaRPr>
          </a:p>
        </p:txBody>
      </p:sp>
      <p:sp>
        <p:nvSpPr>
          <p:cNvPr id="8" name="Прямоугольник 7"/>
          <p:cNvSpPr/>
          <p:nvPr/>
        </p:nvSpPr>
        <p:spPr>
          <a:xfrm>
            <a:off x="1863853" y="4820053"/>
            <a:ext cx="5272277" cy="461665"/>
          </a:xfrm>
          <a:prstGeom prst="rect">
            <a:avLst/>
          </a:prstGeom>
        </p:spPr>
        <p:txBody>
          <a:bodyPr wrap="none">
            <a:spAutoFit/>
          </a:bodyPr>
          <a:lstStyle/>
          <a:p>
            <a:pPr lvl="0" algn="just"/>
            <a:r>
              <a:rPr lang="ru-RU" sz="2400" b="1" dirty="0">
                <a:solidFill>
                  <a:srgbClr val="073505"/>
                </a:solidFill>
                <a:latin typeface="Times New Roman" pitchFamily="18" charset="0"/>
                <a:cs typeface="Times New Roman" pitchFamily="18" charset="0"/>
              </a:rPr>
              <a:t>Структура агрохимической службы.</a:t>
            </a:r>
          </a:p>
        </p:txBody>
      </p:sp>
      <p:sp>
        <p:nvSpPr>
          <p:cNvPr id="16" name="Прямоугольник 15"/>
          <p:cNvSpPr/>
          <p:nvPr/>
        </p:nvSpPr>
        <p:spPr>
          <a:xfrm>
            <a:off x="1835696" y="2146611"/>
            <a:ext cx="6192688" cy="1200329"/>
          </a:xfrm>
          <a:prstGeom prst="rect">
            <a:avLst/>
          </a:prstGeom>
        </p:spPr>
        <p:txBody>
          <a:bodyPr wrap="square">
            <a:spAutoFit/>
          </a:bodyPr>
          <a:lstStyle/>
          <a:p>
            <a:pPr lvl="0" algn="just"/>
            <a:r>
              <a:rPr lang="ru-RU" sz="2400" b="1" dirty="0" smtClean="0">
                <a:solidFill>
                  <a:srgbClr val="073505"/>
                </a:solidFill>
                <a:latin typeface="Times New Roman" pitchFamily="18" charset="0"/>
                <a:cs typeface="Times New Roman" pitchFamily="18" charset="0"/>
              </a:rPr>
              <a:t>Периодичность агрохимического обследования почв. Планирование и организация работ по АОП</a:t>
            </a:r>
            <a:endParaRPr lang="ru-RU" sz="2400" b="1" dirty="0">
              <a:solidFill>
                <a:srgbClr val="073505"/>
              </a:solidFill>
              <a:latin typeface="Times New Roman" pitchFamily="18" charset="0"/>
              <a:cs typeface="Times New Roman" pitchFamily="18" charset="0"/>
            </a:endParaRPr>
          </a:p>
        </p:txBody>
      </p:sp>
      <p:sp>
        <p:nvSpPr>
          <p:cNvPr id="17" name="Овал 16"/>
          <p:cNvSpPr/>
          <p:nvPr/>
        </p:nvSpPr>
        <p:spPr>
          <a:xfrm>
            <a:off x="534899" y="4582834"/>
            <a:ext cx="936104" cy="936104"/>
          </a:xfrm>
          <a:prstGeom prst="ellipse">
            <a:avLst/>
          </a:pr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rgbClr val="073505"/>
                </a:solidFill>
                <a:latin typeface="Times New Roman" pitchFamily="18" charset="0"/>
                <a:cs typeface="Times New Roman" pitchFamily="18" charset="0"/>
              </a:rPr>
              <a:t>4</a:t>
            </a:r>
            <a:r>
              <a:rPr lang="ru-RU" sz="2400" b="1" dirty="0" smtClean="0">
                <a:solidFill>
                  <a:srgbClr val="073505"/>
                </a:solidFill>
                <a:latin typeface="Times New Roman" pitchFamily="18" charset="0"/>
                <a:cs typeface="Times New Roman" pitchFamily="18" charset="0"/>
              </a:rPr>
              <a:t>.</a:t>
            </a:r>
            <a:endParaRPr lang="ru-RU" sz="2400" b="1" dirty="0">
              <a:solidFill>
                <a:srgbClr val="073505"/>
              </a:solidFill>
              <a:latin typeface="Times New Roman" pitchFamily="18" charset="0"/>
              <a:cs typeface="Times New Roman" pitchFamily="18" charset="0"/>
            </a:endParaRPr>
          </a:p>
        </p:txBody>
      </p:sp>
      <p:sp>
        <p:nvSpPr>
          <p:cNvPr id="18" name="Прямоугольник 17"/>
          <p:cNvSpPr/>
          <p:nvPr/>
        </p:nvSpPr>
        <p:spPr>
          <a:xfrm>
            <a:off x="1863853" y="3421395"/>
            <a:ext cx="6192688" cy="1200329"/>
          </a:xfrm>
          <a:prstGeom prst="rect">
            <a:avLst/>
          </a:prstGeom>
        </p:spPr>
        <p:txBody>
          <a:bodyPr wrap="square">
            <a:spAutoFit/>
          </a:bodyPr>
          <a:lstStyle/>
          <a:p>
            <a:pPr lvl="0" algn="just"/>
            <a:r>
              <a:rPr lang="ru-RU" sz="2400" b="1" dirty="0" smtClean="0">
                <a:solidFill>
                  <a:srgbClr val="073505"/>
                </a:solidFill>
                <a:latin typeface="Times New Roman" pitchFamily="18" charset="0"/>
                <a:cs typeface="Times New Roman" pitchFamily="18" charset="0"/>
              </a:rPr>
              <a:t>Организация полевых работ по агрохимическому обследованию почв в хозяйстве</a:t>
            </a:r>
            <a:endParaRPr lang="ru-RU" sz="2400" b="1" dirty="0">
              <a:solidFill>
                <a:srgbClr val="073505"/>
              </a:solidFill>
              <a:latin typeface="Times New Roman" pitchFamily="18" charset="0"/>
              <a:cs typeface="Times New Roman" pitchFamily="18" charset="0"/>
            </a:endParaRPr>
          </a:p>
        </p:txBody>
      </p:sp>
    </p:spTree>
    <p:extLst>
      <p:ext uri="{BB962C8B-B14F-4D97-AF65-F5344CB8AC3E}">
        <p14:creationId xmlns:p14="http://schemas.microsoft.com/office/powerpoint/2010/main" val="9893090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19B0651-EE4F-4900-A07F-96A6BFA9D0F0}" type="slidenum">
              <a:rPr lang="ru-RU" smtClean="0">
                <a:solidFill>
                  <a:prstClr val="black">
                    <a:tint val="75000"/>
                  </a:prstClr>
                </a:solidFill>
              </a:rPr>
              <a:pPr/>
              <a:t>7</a:t>
            </a:fld>
            <a:endParaRPr lang="ru-RU">
              <a:solidFill>
                <a:prstClr val="black">
                  <a:tint val="75000"/>
                </a:prstClr>
              </a:solidFill>
            </a:endParaRPr>
          </a:p>
        </p:txBody>
      </p:sp>
      <p:sp>
        <p:nvSpPr>
          <p:cNvPr id="9" name="Овал 8"/>
          <p:cNvSpPr/>
          <p:nvPr/>
        </p:nvSpPr>
        <p:spPr>
          <a:xfrm>
            <a:off x="503548" y="404664"/>
            <a:ext cx="936104" cy="936104"/>
          </a:xfrm>
          <a:prstGeom prst="ellipse">
            <a:avLst/>
          </a:pr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073505"/>
                </a:solidFill>
                <a:latin typeface="Times New Roman" pitchFamily="18" charset="0"/>
                <a:cs typeface="Times New Roman" pitchFamily="18" charset="0"/>
              </a:rPr>
              <a:t>1.</a:t>
            </a:r>
            <a:endParaRPr lang="ru-RU" sz="2400" b="1" dirty="0">
              <a:solidFill>
                <a:srgbClr val="073505"/>
              </a:solidFill>
              <a:latin typeface="Times New Roman" pitchFamily="18" charset="0"/>
              <a:cs typeface="Times New Roman" pitchFamily="18" charset="0"/>
            </a:endParaRPr>
          </a:p>
        </p:txBody>
      </p:sp>
      <p:sp>
        <p:nvSpPr>
          <p:cNvPr id="10" name="Прямоугольник 9"/>
          <p:cNvSpPr/>
          <p:nvPr/>
        </p:nvSpPr>
        <p:spPr>
          <a:xfrm>
            <a:off x="1834969" y="404663"/>
            <a:ext cx="6336704" cy="830997"/>
          </a:xfrm>
          <a:prstGeom prst="rect">
            <a:avLst/>
          </a:prstGeom>
        </p:spPr>
        <p:txBody>
          <a:bodyPr wrap="square">
            <a:spAutoFit/>
          </a:bodyPr>
          <a:lstStyle/>
          <a:p>
            <a:pPr lvl="0" algn="just"/>
            <a:r>
              <a:rPr lang="ru-RU" sz="2400" b="1" dirty="0">
                <a:solidFill>
                  <a:srgbClr val="073505"/>
                </a:solidFill>
                <a:latin typeface="Times New Roman" pitchFamily="18" charset="0"/>
                <a:cs typeface="Times New Roman" pitchFamily="18" charset="0"/>
              </a:rPr>
              <a:t>Предмет, методы и задачи мониторинга почвенного плодородия. </a:t>
            </a:r>
          </a:p>
        </p:txBody>
      </p:sp>
      <p:sp>
        <p:nvSpPr>
          <p:cNvPr id="3" name="Прямоугольник 2"/>
          <p:cNvSpPr/>
          <p:nvPr/>
        </p:nvSpPr>
        <p:spPr>
          <a:xfrm>
            <a:off x="179512" y="1379377"/>
            <a:ext cx="5184576" cy="5632311"/>
          </a:xfrm>
          <a:prstGeom prst="rect">
            <a:avLst/>
          </a:prstGeom>
        </p:spPr>
        <p:txBody>
          <a:bodyPr wrap="square">
            <a:spAutoFit/>
          </a:bodyPr>
          <a:lstStyle/>
          <a:p>
            <a:pPr indent="457200" algn="just"/>
            <a:r>
              <a:rPr lang="ru-RU" b="1" dirty="0">
                <a:solidFill>
                  <a:srgbClr val="990000"/>
                </a:solidFill>
                <a:latin typeface="Times New Roman" pitchFamily="18" charset="0"/>
                <a:cs typeface="Times New Roman" pitchFamily="18" charset="0"/>
              </a:rPr>
              <a:t>Агрохимическое</a:t>
            </a:r>
            <a:r>
              <a:rPr lang="ru-RU" dirty="0">
                <a:solidFill>
                  <a:srgbClr val="990000"/>
                </a:solidFill>
                <a:latin typeface="Times New Roman" pitchFamily="18" charset="0"/>
                <a:cs typeface="Times New Roman" pitchFamily="18" charset="0"/>
              </a:rPr>
              <a:t> </a:t>
            </a:r>
            <a:r>
              <a:rPr lang="ru-RU" b="1" dirty="0">
                <a:solidFill>
                  <a:srgbClr val="990000"/>
                </a:solidFill>
                <a:latin typeface="Times New Roman" pitchFamily="18" charset="0"/>
                <a:cs typeface="Times New Roman" pitchFamily="18" charset="0"/>
              </a:rPr>
              <a:t>обследование</a:t>
            </a:r>
            <a:r>
              <a:rPr lang="ru-RU" dirty="0">
                <a:solidFill>
                  <a:srgbClr val="990000"/>
                </a:solidFill>
                <a:latin typeface="Times New Roman" pitchFamily="18" charset="0"/>
                <a:cs typeface="Times New Roman" pitchFamily="18" charset="0"/>
              </a:rPr>
              <a:t> </a:t>
            </a:r>
            <a:r>
              <a:rPr lang="ru-RU" dirty="0" smtClean="0">
                <a:solidFill>
                  <a:srgbClr val="990000"/>
                </a:solidFill>
                <a:latin typeface="Times New Roman" pitchFamily="18" charset="0"/>
                <a:cs typeface="Times New Roman" pitchFamily="18" charset="0"/>
              </a:rPr>
              <a:t>- это</a:t>
            </a:r>
            <a:r>
              <a:rPr lang="ru-RU" dirty="0">
                <a:solidFill>
                  <a:srgbClr val="990000"/>
                </a:solidFill>
                <a:latin typeface="Times New Roman" pitchFamily="18" charset="0"/>
                <a:cs typeface="Times New Roman" pitchFamily="18" charset="0"/>
              </a:rPr>
              <a:t> комплекс мероприятий, </a:t>
            </a:r>
            <a:r>
              <a:rPr lang="ru-RU" dirty="0" smtClean="0">
                <a:solidFill>
                  <a:srgbClr val="990000"/>
                </a:solidFill>
                <a:latin typeface="Times New Roman" pitchFamily="18" charset="0"/>
                <a:cs typeface="Times New Roman" pitchFamily="18" charset="0"/>
              </a:rPr>
              <a:t>направленных </a:t>
            </a:r>
            <a:r>
              <a:rPr lang="ru-RU" dirty="0">
                <a:solidFill>
                  <a:srgbClr val="990000"/>
                </a:solidFill>
                <a:latin typeface="Times New Roman" pitchFamily="18" charset="0"/>
                <a:cs typeface="Times New Roman" pitchFamily="18" charset="0"/>
              </a:rPr>
              <a:t>на определение состояния почвы и оценки ее плодородия</a:t>
            </a:r>
            <a:r>
              <a:rPr lang="ru-RU" dirty="0" smtClean="0">
                <a:solidFill>
                  <a:srgbClr val="990000"/>
                </a:solidFill>
                <a:latin typeface="Times New Roman" pitchFamily="18" charset="0"/>
                <a:cs typeface="Times New Roman" pitchFamily="18" charset="0"/>
              </a:rPr>
              <a:t>.</a:t>
            </a:r>
          </a:p>
          <a:p>
            <a:pPr indent="457200" algn="just"/>
            <a:r>
              <a:rPr lang="ru-RU" b="1" dirty="0" smtClean="0">
                <a:solidFill>
                  <a:srgbClr val="990000"/>
                </a:solidFill>
                <a:latin typeface="Times New Roman" pitchFamily="18" charset="0"/>
                <a:cs typeface="Times New Roman" pitchFamily="18" charset="0"/>
              </a:rPr>
              <a:t>Предмет</a:t>
            </a:r>
            <a:r>
              <a:rPr lang="ru-RU" dirty="0" smtClean="0">
                <a:solidFill>
                  <a:srgbClr val="990000"/>
                </a:solidFill>
                <a:latin typeface="Times New Roman" pitchFamily="18" charset="0"/>
                <a:cs typeface="Times New Roman" pitchFamily="18" charset="0"/>
              </a:rPr>
              <a:t> – ПОЧВА.</a:t>
            </a:r>
          </a:p>
          <a:p>
            <a:pPr indent="457200" algn="just"/>
            <a:r>
              <a:rPr lang="ru-RU" dirty="0">
                <a:solidFill>
                  <a:srgbClr val="990000"/>
                </a:solidFill>
                <a:latin typeface="Times New Roman" pitchFamily="18" charset="0"/>
                <a:cs typeface="Times New Roman" pitchFamily="18" charset="0"/>
              </a:rPr>
              <a:t>Мониторинг выполняют </a:t>
            </a:r>
            <a:r>
              <a:rPr lang="ru-RU" b="1" dirty="0">
                <a:solidFill>
                  <a:srgbClr val="990000"/>
                </a:solidFill>
                <a:latin typeface="Times New Roman" pitchFamily="18" charset="0"/>
                <a:cs typeface="Times New Roman" pitchFamily="18" charset="0"/>
              </a:rPr>
              <a:t>методами </a:t>
            </a:r>
            <a:r>
              <a:rPr lang="ru-RU" dirty="0">
                <a:solidFill>
                  <a:srgbClr val="990000"/>
                </a:solidFill>
                <a:latin typeface="Times New Roman" pitchFamily="18" charset="0"/>
                <a:cs typeface="Times New Roman" pitchFamily="18" charset="0"/>
              </a:rPr>
              <a:t>наземных и дистанционных наблюдений.</a:t>
            </a:r>
          </a:p>
          <a:p>
            <a:pPr indent="457200" algn="just"/>
            <a:r>
              <a:rPr lang="ru-RU" dirty="0">
                <a:solidFill>
                  <a:srgbClr val="990000"/>
                </a:solidFill>
                <a:latin typeface="Times New Roman" pitchFamily="18" charset="0"/>
                <a:cs typeface="Times New Roman" pitchFamily="18" charset="0"/>
              </a:rPr>
              <a:t>Наиболее распространенными методами в настоящее время являются </a:t>
            </a:r>
            <a:r>
              <a:rPr lang="ru-RU" b="1" dirty="0">
                <a:solidFill>
                  <a:srgbClr val="990000"/>
                </a:solidFill>
                <a:latin typeface="Times New Roman" pitchFamily="18" charset="0"/>
                <a:cs typeface="Times New Roman" pitchFamily="18" charset="0"/>
              </a:rPr>
              <a:t>наземные полевые обследования</a:t>
            </a:r>
            <a:r>
              <a:rPr lang="ru-RU" dirty="0">
                <a:solidFill>
                  <a:srgbClr val="990000"/>
                </a:solidFill>
                <a:latin typeface="Times New Roman" pitchFamily="18" charset="0"/>
                <a:cs typeface="Times New Roman" pitchFamily="18" charset="0"/>
              </a:rPr>
              <a:t>, но они требуют больших затрат времени, трудовых и материальных ресурсов. </a:t>
            </a:r>
          </a:p>
          <a:p>
            <a:pPr indent="457200" algn="just"/>
            <a:r>
              <a:rPr lang="ru-RU" b="1" dirty="0">
                <a:solidFill>
                  <a:srgbClr val="990000"/>
                </a:solidFill>
                <a:latin typeface="Times New Roman" pitchFamily="18" charset="0"/>
                <a:cs typeface="Times New Roman" pitchFamily="18" charset="0"/>
              </a:rPr>
              <a:t>Дистанционные (аэрокосмические) методы мониторинга</a:t>
            </a:r>
            <a:r>
              <a:rPr lang="ru-RU" dirty="0">
                <a:solidFill>
                  <a:srgbClr val="990000"/>
                </a:solidFill>
                <a:latin typeface="Times New Roman" pitchFamily="18" charset="0"/>
                <a:cs typeface="Times New Roman" pitchFamily="18" charset="0"/>
              </a:rPr>
              <a:t> (получение информации с самолетов и космических кораблей) более перспективны, а наиболее совершенными являются фотографические и многоспектральные радиотелевизионные средства дистанционного зондирования. Ведущее место среди них занимает аэрокосмическая фотосъемка. </a:t>
            </a:r>
          </a:p>
          <a:p>
            <a:pPr indent="457200" algn="just"/>
            <a:endParaRPr lang="ru-RU" dirty="0" smtClean="0">
              <a:solidFill>
                <a:srgbClr val="990000"/>
              </a:solidFill>
              <a:latin typeface="Times New Roman" pitchFamily="18" charset="0"/>
              <a:cs typeface="Times New Roman" pitchFamily="18" charset="0"/>
            </a:endParaRPr>
          </a:p>
        </p:txBody>
      </p:sp>
      <p:pic>
        <p:nvPicPr>
          <p:cNvPr id="16" name="Рисунок 5" descr="\\192.168.1.102\деканаты\Агробиологии и земельных ресурсов\Кафедра Агрохимии и физиологии растений\Саленко\Сигида М.С\IMG_030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7139" y="1052736"/>
            <a:ext cx="2821486" cy="17996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D:\Ожередова А.Ю\АСПИРАНТУРА\поездки на учхоз\учхоз 24.11.2015 г. всходы\IMG_415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4088" y="2518966"/>
            <a:ext cx="2917392" cy="1944928"/>
          </a:xfrm>
          <a:prstGeom prst="rect">
            <a:avLst/>
          </a:prstGeom>
          <a:noFill/>
          <a:extLst>
            <a:ext uri="{909E8E84-426E-40DD-AFC4-6F175D3DCCD1}">
              <a14:hiddenFill xmlns:a14="http://schemas.microsoft.com/office/drawing/2010/main">
                <a:solidFill>
                  <a:srgbClr val="FFFFFF"/>
                </a:solidFill>
              </a14:hiddenFill>
            </a:ext>
          </a:extLst>
        </p:spPr>
      </p:pic>
      <p:pic>
        <p:nvPicPr>
          <p:cNvPr id="19" name="Рисунок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8345" y="1628801"/>
            <a:ext cx="1404156" cy="1872208"/>
          </a:xfrm>
          <a:prstGeom prst="rect">
            <a:avLst/>
          </a:prstGeom>
          <a:ln>
            <a:noFill/>
          </a:ln>
          <a:effectLst>
            <a:outerShdw blurRad="292100" dist="139700" dir="2700000" algn="tl" rotWithShape="0">
              <a:srgbClr val="333333">
                <a:alpha val="65000"/>
              </a:srgbClr>
            </a:outerShdw>
          </a:effectLst>
        </p:spPr>
      </p:pic>
      <p:pic>
        <p:nvPicPr>
          <p:cNvPr id="5" name="Picture 2" descr="C:\Users\Агрохимия 10\Desktop\EG2YtgxW4AEscJ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67606" y="4223367"/>
            <a:ext cx="2404895" cy="180367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Агрохимия 10\Desktop\P4_Multispectral_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63361" y="5301207"/>
            <a:ext cx="2077175" cy="1384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763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19B0651-EE4F-4900-A07F-96A6BFA9D0F0}" type="slidenum">
              <a:rPr lang="ru-RU" smtClean="0">
                <a:solidFill>
                  <a:prstClr val="black">
                    <a:tint val="75000"/>
                  </a:prstClr>
                </a:solidFill>
              </a:rPr>
              <a:pPr/>
              <a:t>8</a:t>
            </a:fld>
            <a:endParaRPr lang="ru-RU">
              <a:solidFill>
                <a:prstClr val="black">
                  <a:tint val="75000"/>
                </a:prstClr>
              </a:solidFill>
            </a:endParaRPr>
          </a:p>
        </p:txBody>
      </p:sp>
      <p:sp>
        <p:nvSpPr>
          <p:cNvPr id="3" name="Прямоугольник 2"/>
          <p:cNvSpPr/>
          <p:nvPr/>
        </p:nvSpPr>
        <p:spPr>
          <a:xfrm>
            <a:off x="539552" y="1124744"/>
            <a:ext cx="3960440" cy="3046988"/>
          </a:xfrm>
          <a:prstGeom prst="rect">
            <a:avLst/>
          </a:prstGeom>
        </p:spPr>
        <p:txBody>
          <a:bodyPr wrap="square">
            <a:spAutoFit/>
          </a:bodyPr>
          <a:lstStyle/>
          <a:p>
            <a:pPr lvl="0" indent="457200" algn="just" eaLnBrk="0" fontAlgn="base" hangingPunct="0">
              <a:spcBef>
                <a:spcPct val="0"/>
              </a:spcBef>
              <a:spcAft>
                <a:spcPct val="0"/>
              </a:spcAft>
              <a:tabLst>
                <a:tab pos="714375" algn="l"/>
              </a:tabLst>
              <a:defRPr/>
            </a:pPr>
            <a:r>
              <a:rPr lang="ru-RU" sz="2400" b="1" dirty="0">
                <a:solidFill>
                  <a:srgbClr val="990000"/>
                </a:solidFill>
                <a:latin typeface="Times New Roman" pitchFamily="18" charset="0"/>
                <a:cs typeface="Times New Roman" pitchFamily="18" charset="0"/>
              </a:rPr>
              <a:t>Методы исследований – делятся на 4 группы:</a:t>
            </a:r>
            <a:endParaRPr lang="ru-RU" sz="2400" dirty="0">
              <a:solidFill>
                <a:srgbClr val="990000"/>
              </a:solidFill>
              <a:latin typeface="Times New Roman" pitchFamily="18" charset="0"/>
              <a:cs typeface="Times New Roman" pitchFamily="18" charset="0"/>
            </a:endParaRPr>
          </a:p>
          <a:p>
            <a:pPr lvl="0" indent="457200" algn="just" eaLnBrk="0" fontAlgn="base" hangingPunct="0">
              <a:spcBef>
                <a:spcPct val="0"/>
              </a:spcBef>
              <a:spcAft>
                <a:spcPct val="0"/>
              </a:spcAft>
              <a:buFontTx/>
              <a:buChar char="•"/>
              <a:tabLst>
                <a:tab pos="714375" algn="l"/>
              </a:tabLst>
              <a:defRPr/>
            </a:pPr>
            <a:r>
              <a:rPr lang="ru-RU" sz="2400" dirty="0">
                <a:solidFill>
                  <a:srgbClr val="990000"/>
                </a:solidFill>
                <a:latin typeface="Times New Roman" pitchFamily="18" charset="0"/>
                <a:cs typeface="Times New Roman" pitchFamily="18" charset="0"/>
              </a:rPr>
              <a:t>Полевые исследования</a:t>
            </a:r>
          </a:p>
          <a:p>
            <a:pPr lvl="0" indent="457200" algn="just" eaLnBrk="0" fontAlgn="base" hangingPunct="0">
              <a:spcBef>
                <a:spcPct val="0"/>
              </a:spcBef>
              <a:spcAft>
                <a:spcPct val="0"/>
              </a:spcAft>
              <a:buFontTx/>
              <a:buChar char="•"/>
              <a:tabLst>
                <a:tab pos="714375" algn="l"/>
              </a:tabLst>
              <a:defRPr/>
            </a:pPr>
            <a:r>
              <a:rPr lang="ru-RU" sz="2400" dirty="0">
                <a:solidFill>
                  <a:srgbClr val="990000"/>
                </a:solidFill>
                <a:latin typeface="Times New Roman" pitchFamily="18" charset="0"/>
                <a:cs typeface="Times New Roman" pitchFamily="18" charset="0"/>
              </a:rPr>
              <a:t>Лабораторные анализы растений, почвы, удобрений.</a:t>
            </a:r>
          </a:p>
          <a:p>
            <a:pPr lvl="0" indent="457200" algn="just" eaLnBrk="0" fontAlgn="base" hangingPunct="0">
              <a:spcBef>
                <a:spcPct val="0"/>
              </a:spcBef>
              <a:spcAft>
                <a:spcPct val="0"/>
              </a:spcAft>
              <a:buFontTx/>
              <a:buChar char="•"/>
              <a:tabLst>
                <a:tab pos="714375" algn="l"/>
              </a:tabLst>
              <a:defRPr/>
            </a:pPr>
            <a:r>
              <a:rPr lang="ru-RU" sz="2400" dirty="0">
                <a:solidFill>
                  <a:srgbClr val="990000"/>
                </a:solidFill>
                <a:latin typeface="Times New Roman" pitchFamily="18" charset="0"/>
                <a:cs typeface="Times New Roman" pitchFamily="18" charset="0"/>
              </a:rPr>
              <a:t>Камеральная обработка</a:t>
            </a:r>
          </a:p>
          <a:p>
            <a:pPr lvl="0" indent="457200" algn="just" eaLnBrk="0" fontAlgn="base" hangingPunct="0">
              <a:spcBef>
                <a:spcPct val="0"/>
              </a:spcBef>
              <a:spcAft>
                <a:spcPct val="0"/>
              </a:spcAft>
              <a:buFontTx/>
              <a:buChar char="•"/>
              <a:tabLst>
                <a:tab pos="714375" algn="l"/>
              </a:tabLst>
              <a:defRPr/>
            </a:pPr>
            <a:r>
              <a:rPr lang="ru-RU" sz="2400" dirty="0">
                <a:solidFill>
                  <a:srgbClr val="990000"/>
                </a:solidFill>
                <a:latin typeface="Times New Roman" pitchFamily="18" charset="0"/>
                <a:cs typeface="Times New Roman" pitchFamily="18" charset="0"/>
              </a:rPr>
              <a:t>Статистическая обработка</a:t>
            </a:r>
          </a:p>
        </p:txBody>
      </p:sp>
      <p:pic>
        <p:nvPicPr>
          <p:cNvPr id="5123" name="Picture 3" descr="C:\Users\Агрохимия 10\Desktop\2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7" y="42181"/>
            <a:ext cx="3927575" cy="263308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Агрохимия 10\Desktop\161796464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4008" y="4171731"/>
            <a:ext cx="3927575" cy="25877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Агрохимия 10\Desktop\2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8103" y="2204864"/>
            <a:ext cx="3482975" cy="2547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0338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19B0651-EE4F-4900-A07F-96A6BFA9D0F0}" type="slidenum">
              <a:rPr lang="ru-RU" smtClean="0">
                <a:solidFill>
                  <a:prstClr val="black">
                    <a:tint val="75000"/>
                  </a:prstClr>
                </a:solidFill>
              </a:rPr>
              <a:pPr/>
              <a:t>9</a:t>
            </a:fld>
            <a:endParaRPr lang="ru-RU">
              <a:solidFill>
                <a:prstClr val="black">
                  <a:tint val="75000"/>
                </a:prstClr>
              </a:solidFill>
            </a:endParaRPr>
          </a:p>
        </p:txBody>
      </p:sp>
      <p:sp>
        <p:nvSpPr>
          <p:cNvPr id="4" name="Текст 2"/>
          <p:cNvSpPr txBox="1">
            <a:spLocks/>
          </p:cNvSpPr>
          <p:nvPr/>
        </p:nvSpPr>
        <p:spPr bwMode="auto">
          <a:xfrm>
            <a:off x="467544" y="620688"/>
            <a:ext cx="4622637"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8872" tIns="0" rIns="91440" bIns="45720" numCol="1" anchor="t" anchorCtr="0" compatLnSpc="1">
            <a:prstTxWarp prst="textNoShape">
              <a:avLst/>
            </a:prstTxWarp>
          </a:bodyPr>
          <a:lstStyle>
            <a:lvl1pPr marL="0" marR="36576" indent="0" algn="l" rtl="0" eaLnBrk="0" fontAlgn="base" hangingPunct="0">
              <a:spcBef>
                <a:spcPts val="0"/>
              </a:spcBef>
              <a:spcAft>
                <a:spcPts val="0"/>
              </a:spcAft>
              <a:buClr>
                <a:schemeClr val="accent1"/>
              </a:buClr>
              <a:buSzPct val="80000"/>
              <a:buFont typeface="Wingdings 2" pitchFamily="18" charset="2"/>
              <a:buNone/>
              <a:defRPr sz="1800" b="0" kern="1200">
                <a:solidFill>
                  <a:schemeClr val="accent1">
                    <a:shade val="50000"/>
                    <a:satMod val="110000"/>
                  </a:schemeClr>
                </a:solidFill>
                <a:effectLst/>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None/>
              <a:defRPr sz="1800" kern="1200">
                <a:solidFill>
                  <a:schemeClr val="tx1">
                    <a:tint val="75000"/>
                  </a:schemeClr>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None/>
              <a:defRPr sz="1600" kern="1200">
                <a:solidFill>
                  <a:schemeClr val="tx1">
                    <a:tint val="75000"/>
                  </a:schemeClr>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None/>
              <a:defRPr sz="1400" kern="1200">
                <a:solidFill>
                  <a:schemeClr val="tx1">
                    <a:tint val="75000"/>
                  </a:schemeClr>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None/>
              <a:defRPr sz="1400" kern="1200">
                <a:solidFill>
                  <a:schemeClr val="tx1">
                    <a:tint val="75000"/>
                  </a:schemeClr>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marR="0" lvl="0" indent="457200" algn="just" defTabSz="914400" rtl="0" eaLnBrk="0" fontAlgn="base" latinLnBrk="0" hangingPunct="0">
              <a:lnSpc>
                <a:spcPct val="100000"/>
              </a:lnSpc>
              <a:spcBef>
                <a:spcPct val="0"/>
              </a:spcBef>
              <a:spcAft>
                <a:spcPct val="0"/>
              </a:spcAft>
              <a:buClr>
                <a:srgbClr val="F07F09"/>
              </a:buClr>
              <a:buSzPct val="80000"/>
              <a:buFont typeface="Wingdings 2" pitchFamily="18" charset="2"/>
              <a:buNone/>
              <a:tabLst/>
              <a:defRPr/>
            </a:pPr>
            <a:r>
              <a:rPr kumimoji="0" lang="ru-RU" b="1" i="0" u="none" strike="noStrike" kern="1200" cap="none" spc="0" normalizeH="0" baseline="0" noProof="0" dirty="0" smtClean="0">
                <a:ln>
                  <a:noFill/>
                </a:ln>
                <a:solidFill>
                  <a:srgbClr val="990000"/>
                </a:solidFill>
                <a:effectLst/>
                <a:uLnTx/>
                <a:uFillTx/>
                <a:latin typeface="Times New Roman" pitchFamily="18" charset="0"/>
                <a:ea typeface="+mn-ea"/>
                <a:cs typeface="Times New Roman" pitchFamily="18" charset="0"/>
              </a:rPr>
              <a:t>Мониторинг плодородия земель сельскохозяйственного назначения проводят:</a:t>
            </a:r>
          </a:p>
          <a:p>
            <a:pPr marL="342900" marR="0" lvl="0" indent="457200" algn="just" defTabSz="914400" rtl="0" eaLnBrk="0" fontAlgn="base" latinLnBrk="0" hangingPunct="0">
              <a:lnSpc>
                <a:spcPct val="100000"/>
              </a:lnSpc>
              <a:spcBef>
                <a:spcPct val="0"/>
              </a:spcBef>
              <a:spcAft>
                <a:spcPct val="0"/>
              </a:spcAft>
              <a:buClr>
                <a:srgbClr val="F07F09"/>
              </a:buClr>
              <a:buSzPct val="80000"/>
              <a:buFontTx/>
              <a:buChar char="-"/>
              <a:tabLst/>
              <a:defRPr/>
            </a:pPr>
            <a:r>
              <a:rPr kumimoji="0" lang="ru-RU" b="0" i="0" u="none" strike="noStrike" kern="1200" cap="none" spc="0" normalizeH="0" baseline="0" noProof="0" dirty="0" smtClean="0">
                <a:ln>
                  <a:noFill/>
                </a:ln>
                <a:solidFill>
                  <a:srgbClr val="990000"/>
                </a:solidFill>
                <a:effectLst/>
                <a:uLnTx/>
                <a:uFillTx/>
                <a:latin typeface="Times New Roman" pitchFamily="18" charset="0"/>
                <a:ea typeface="+mn-ea"/>
                <a:cs typeface="Times New Roman" pitchFamily="18" charset="0"/>
              </a:rPr>
              <a:t>в целях оценки его состояния и динамики изменений; </a:t>
            </a:r>
          </a:p>
          <a:p>
            <a:pPr marL="342900" marR="0" lvl="0" indent="457200" algn="just" defTabSz="914400" rtl="0" eaLnBrk="0" fontAlgn="base" latinLnBrk="0" hangingPunct="0">
              <a:lnSpc>
                <a:spcPct val="100000"/>
              </a:lnSpc>
              <a:spcBef>
                <a:spcPct val="0"/>
              </a:spcBef>
              <a:spcAft>
                <a:spcPct val="0"/>
              </a:spcAft>
              <a:buClr>
                <a:srgbClr val="F07F09"/>
              </a:buClr>
              <a:buSzPct val="80000"/>
              <a:buFontTx/>
              <a:buChar char="-"/>
              <a:tabLst/>
              <a:defRPr/>
            </a:pPr>
            <a:r>
              <a:rPr kumimoji="0" lang="ru-RU" b="0" i="0" u="none" strike="noStrike" kern="1200" cap="none" spc="0" normalizeH="0" baseline="0" noProof="0" dirty="0" smtClean="0">
                <a:ln>
                  <a:noFill/>
                </a:ln>
                <a:solidFill>
                  <a:srgbClr val="990000"/>
                </a:solidFill>
                <a:effectLst/>
                <a:uLnTx/>
                <a:uFillTx/>
                <a:latin typeface="Times New Roman" pitchFamily="18" charset="0"/>
                <a:ea typeface="+mn-ea"/>
                <a:cs typeface="Times New Roman" pitchFamily="18" charset="0"/>
              </a:rPr>
              <a:t>определения приоритетных направлений государственной политики в области его обеспечения; </a:t>
            </a:r>
          </a:p>
          <a:p>
            <a:pPr marL="342900" marR="0" lvl="0" indent="457200" algn="just" defTabSz="914400" rtl="0" eaLnBrk="0" fontAlgn="base" latinLnBrk="0" hangingPunct="0">
              <a:lnSpc>
                <a:spcPct val="100000"/>
              </a:lnSpc>
              <a:spcBef>
                <a:spcPct val="0"/>
              </a:spcBef>
              <a:spcAft>
                <a:spcPct val="0"/>
              </a:spcAft>
              <a:buClr>
                <a:srgbClr val="F07F09"/>
              </a:buClr>
              <a:buSzPct val="80000"/>
              <a:buFontTx/>
              <a:buChar char="-"/>
              <a:tabLst/>
              <a:defRPr/>
            </a:pPr>
            <a:r>
              <a:rPr kumimoji="0" lang="ru-RU" b="0" i="0" u="none" strike="noStrike" kern="1200" cap="none" spc="0" normalizeH="0" baseline="0" noProof="0" dirty="0" smtClean="0">
                <a:ln>
                  <a:noFill/>
                </a:ln>
                <a:solidFill>
                  <a:srgbClr val="990000"/>
                </a:solidFill>
                <a:effectLst/>
                <a:uLnTx/>
                <a:uFillTx/>
                <a:latin typeface="Times New Roman" pitchFamily="18" charset="0"/>
                <a:ea typeface="+mn-ea"/>
                <a:cs typeface="Times New Roman" pitchFamily="18" charset="0"/>
              </a:rPr>
              <a:t>получения исходной информации для разработки и проведения агротехнических, агрохимических, мелиоративных, фитосанитарных и противоэрозионных мероприятий по воспроизводству плодородия почв, а также мероприятий по реабилитации земель, загрязненных различными химическими и радиоактивными веществами.</a:t>
            </a:r>
          </a:p>
          <a:p>
            <a:pPr marL="0" marR="0" lvl="0" indent="457200" algn="l" defTabSz="914400" rtl="0" eaLnBrk="0" fontAlgn="base" latinLnBrk="0" hangingPunct="0">
              <a:lnSpc>
                <a:spcPct val="100000"/>
              </a:lnSpc>
              <a:spcBef>
                <a:spcPct val="0"/>
              </a:spcBef>
              <a:spcAft>
                <a:spcPct val="0"/>
              </a:spcAft>
              <a:buClr>
                <a:srgbClr val="F07F09"/>
              </a:buClr>
              <a:buSzPct val="80000"/>
              <a:buFont typeface="Wingdings 2" pitchFamily="18" charset="2"/>
              <a:buNone/>
              <a:tabLst/>
              <a:defRPr/>
            </a:pPr>
            <a:endParaRPr kumimoji="0" lang="ru-RU" b="0" i="0" u="none" strike="noStrike" kern="1200" cap="none" spc="0" normalizeH="0" baseline="0" noProof="0" dirty="0" smtClean="0">
              <a:ln>
                <a:noFill/>
              </a:ln>
              <a:solidFill>
                <a:srgbClr val="990000"/>
              </a:solidFill>
              <a:effectLst/>
              <a:uLnTx/>
              <a:uFillTx/>
              <a:latin typeface="Verdana"/>
              <a:ea typeface="+mn-ea"/>
            </a:endParaRPr>
          </a:p>
        </p:txBody>
      </p:sp>
      <p:pic>
        <p:nvPicPr>
          <p:cNvPr id="5" name="Picture 4" descr="C:\Users\Агрохимия 10\Desktop\рабочий стол\Новости кафедры\2020 год\Сентябрь 2020 год\28.09.2020 г. -отбор перед зак. оп. учхоз\IMG_390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147536" y="188640"/>
            <a:ext cx="2646294" cy="35283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Агрохимия 10\Desktop\рабочий стол\Новости кафедры\2020 год\Сентябрь 2020 год\28.09.2020 г. -отбор перед зак. оп. учхоз\IMG_39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0112" y="2852936"/>
            <a:ext cx="2705532" cy="3626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02983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894</TotalTime>
  <Words>2139</Words>
  <Application>Microsoft Office PowerPoint</Application>
  <PresentationFormat>Экран (4:3)</PresentationFormat>
  <Paragraphs>156</Paragraphs>
  <Slides>19</Slides>
  <Notes>13</Notes>
  <HiddenSlides>0</HiddenSlides>
  <MMClips>0</MMClips>
  <ScaleCrop>false</ScaleCrop>
  <HeadingPairs>
    <vt:vector size="4" baseType="variant">
      <vt:variant>
        <vt:lpstr>Тема</vt:lpstr>
      </vt:variant>
      <vt:variant>
        <vt:i4>7</vt:i4>
      </vt:variant>
      <vt:variant>
        <vt:lpstr>Заголовки слайдов</vt:lpstr>
      </vt:variant>
      <vt:variant>
        <vt:i4>19</vt:i4>
      </vt:variant>
    </vt:vector>
  </HeadingPairs>
  <TitlesOfParts>
    <vt:vector size="26" baseType="lpstr">
      <vt:lpstr>Тема Office</vt:lpstr>
      <vt:lpstr>1_Тема Office</vt:lpstr>
      <vt:lpstr>9_Тема Office</vt:lpstr>
      <vt:lpstr>12_Тема Office</vt:lpstr>
      <vt:lpstr>2_Тема Office</vt:lpstr>
      <vt:lpstr>3_Тема Office</vt:lpstr>
      <vt:lpstr>4_Тема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Мониторинг плодородия земель сельскохозяйственного назна­чения включает в себя следующие виды работ: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Агрохимия 10</dc:creator>
  <cp:lastModifiedBy>Агрохимия 10</cp:lastModifiedBy>
  <cp:revision>72</cp:revision>
  <dcterms:created xsi:type="dcterms:W3CDTF">2020-11-04T13:28:27Z</dcterms:created>
  <dcterms:modified xsi:type="dcterms:W3CDTF">2023-01-24T11:10:27Z</dcterms:modified>
</cp:coreProperties>
</file>